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57" r:id="rId5"/>
  </p:sldIdLst>
  <p:sldSz cx="7772400" cy="100584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83" autoAdjust="0"/>
    <p:restoredTop sz="94660"/>
  </p:normalViewPr>
  <p:slideViewPr>
    <p:cSldViewPr snapToGrid="0">
      <p:cViewPr varScale="1">
        <p:scale>
          <a:sx n="76" d="100"/>
          <a:sy n="76" d="100"/>
        </p:scale>
        <p:origin x="2934" y="102"/>
      </p:cViewPr>
      <p:guideLst/>
    </p:cSldViewPr>
  </p:slideViewPr>
  <p:notesTextViewPr>
    <p:cViewPr>
      <p:scale>
        <a:sx n="1" d="1"/>
        <a:sy n="1" d="1"/>
      </p:scale>
      <p:origin x="0" y="0"/>
    </p:cViewPr>
  </p:notesTextViewPr>
  <p:notesViewPr>
    <p:cSldViewPr snapToGrid="0">
      <p:cViewPr varScale="1">
        <p:scale>
          <a:sx n="65" d="100"/>
          <a:sy n="65" d="100"/>
        </p:scale>
        <p:origin x="279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latinLnBrk="0">
              <a:defRPr kumimoji="1" lang="ja-JP" sz="1200"/>
            </a:lvl1pPr>
          </a:lstStyle>
          <a:p>
            <a:endParaRPr kumimoji="1" lang="ja-JP"/>
          </a:p>
        </p:txBody>
      </p:sp>
      <p:sp>
        <p:nvSpPr>
          <p:cNvPr id="3" name="日付プレースホルダー 2"/>
          <p:cNvSpPr>
            <a:spLocks noGrp="1"/>
          </p:cNvSpPr>
          <p:nvPr>
            <p:ph type="dt" sz="quarter" idx="1"/>
          </p:nvPr>
        </p:nvSpPr>
        <p:spPr>
          <a:xfrm>
            <a:off x="3855838" y="1"/>
            <a:ext cx="2949787" cy="498693"/>
          </a:xfrm>
          <a:prstGeom prst="rect">
            <a:avLst/>
          </a:prstGeom>
        </p:spPr>
        <p:txBody>
          <a:bodyPr vert="horz" lIns="91432" tIns="45716" rIns="91432" bIns="45716" rtlCol="0"/>
          <a:lstStyle>
            <a:lvl1pPr algn="r" latinLnBrk="0">
              <a:defRPr kumimoji="1" lang="ja-JP" sz="1200"/>
            </a:lvl1pPr>
          </a:lstStyle>
          <a:p>
            <a:fld id="{CBEEF32F-3280-4663-880F-C8D2FC70E993}" type="datetimeFigureOut">
              <a:rPr kumimoji="1" lang="en-US" altLang="ja-JP" smtClean="0"/>
              <a:t>9/18/2024</a:t>
            </a:fld>
            <a:endParaRPr kumimoji="1" lang="ja-JP"/>
          </a:p>
        </p:txBody>
      </p:sp>
      <p:sp>
        <p:nvSpPr>
          <p:cNvPr id="4" name="フッター プレースホルダー 3"/>
          <p:cNvSpPr>
            <a:spLocks noGrp="1"/>
          </p:cNvSpPr>
          <p:nvPr>
            <p:ph type="ftr" sz="quarter" idx="2"/>
          </p:nvPr>
        </p:nvSpPr>
        <p:spPr>
          <a:xfrm>
            <a:off x="0" y="9440648"/>
            <a:ext cx="2949787" cy="498692"/>
          </a:xfrm>
          <a:prstGeom prst="rect">
            <a:avLst/>
          </a:prstGeom>
        </p:spPr>
        <p:txBody>
          <a:bodyPr vert="horz" lIns="91432" tIns="45716" rIns="91432" bIns="45716" rtlCol="0" anchor="b"/>
          <a:lstStyle>
            <a:lvl1pPr algn="l" latinLnBrk="0">
              <a:defRPr kumimoji="1" lang="ja-JP" sz="1200"/>
            </a:lvl1pPr>
          </a:lstStyle>
          <a:p>
            <a:endParaRPr kumimoji="1" lang="ja-JP"/>
          </a:p>
        </p:txBody>
      </p:sp>
      <p:sp>
        <p:nvSpPr>
          <p:cNvPr id="5" name="スライド番号プレースホルダー 4"/>
          <p:cNvSpPr>
            <a:spLocks noGrp="1"/>
          </p:cNvSpPr>
          <p:nvPr>
            <p:ph type="sldNum" sz="quarter" idx="3"/>
          </p:nvPr>
        </p:nvSpPr>
        <p:spPr>
          <a:xfrm>
            <a:off x="3855838" y="9440648"/>
            <a:ext cx="2949787" cy="498692"/>
          </a:xfrm>
          <a:prstGeom prst="rect">
            <a:avLst/>
          </a:prstGeom>
        </p:spPr>
        <p:txBody>
          <a:bodyPr vert="horz" lIns="91432" tIns="45716" rIns="91432" bIns="45716" rtlCol="0" anchor="b"/>
          <a:lstStyle>
            <a:lvl1pPr algn="r" latinLnBrk="0">
              <a:defRPr kumimoji="1" lang="ja-JP" sz="1200"/>
            </a:lvl1pPr>
          </a:lstStyle>
          <a:p>
            <a:fld id="{4E29D1FE-C207-4476-99C1-A7028091A9CD}" type="slidenum">
              <a:rPr kumimoji="1" lang="ja-JP" smtClean="0"/>
              <a:t>‹#›</a:t>
            </a:fld>
            <a:endParaRPr kumimoji="1" lang="ja-JP"/>
          </a:p>
        </p:txBody>
      </p:sp>
    </p:spTree>
    <p:extLst>
      <p:ext uri="{BB962C8B-B14F-4D97-AF65-F5344CB8AC3E}">
        <p14:creationId xmlns:p14="http://schemas.microsoft.com/office/powerpoint/2010/main" val="860806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latinLnBrk="0">
              <a:defRPr kumimoji="1" lang="ja-JP" sz="1200"/>
            </a:lvl1pPr>
          </a:lstStyle>
          <a:p>
            <a:endParaRPr kumimoji="1" lang="ja-JP"/>
          </a:p>
        </p:txBody>
      </p:sp>
      <p:sp>
        <p:nvSpPr>
          <p:cNvPr id="3" name="日付プレースホルダー 2"/>
          <p:cNvSpPr>
            <a:spLocks noGrp="1"/>
          </p:cNvSpPr>
          <p:nvPr>
            <p:ph type="dt" idx="1"/>
          </p:nvPr>
        </p:nvSpPr>
        <p:spPr>
          <a:xfrm>
            <a:off x="3855838" y="1"/>
            <a:ext cx="2949787" cy="498693"/>
          </a:xfrm>
          <a:prstGeom prst="rect">
            <a:avLst/>
          </a:prstGeom>
        </p:spPr>
        <p:txBody>
          <a:bodyPr vert="horz" lIns="91432" tIns="45716" rIns="91432" bIns="45716" rtlCol="0"/>
          <a:lstStyle>
            <a:lvl1pPr algn="r" latinLnBrk="0">
              <a:defRPr kumimoji="1" lang="ja-JP" sz="1200"/>
            </a:lvl1pPr>
          </a:lstStyle>
          <a:p>
            <a:fld id="{A58F2AD0-9975-4D3C-912A-0B60BD0D07D1}" type="datetimeFigureOut">
              <a:t>2024/9/18</a:t>
            </a:fld>
            <a:endParaRPr kumimoji="1" lang="ja-JP"/>
          </a:p>
        </p:txBody>
      </p:sp>
      <p:sp>
        <p:nvSpPr>
          <p:cNvPr id="4" name="スライド イメージ プレースホルダー 3"/>
          <p:cNvSpPr>
            <a:spLocks noGrp="1" noRot="1" noChangeAspect="1"/>
          </p:cNvSpPr>
          <p:nvPr>
            <p:ph type="sldImg" idx="2"/>
          </p:nvPr>
        </p:nvSpPr>
        <p:spPr>
          <a:xfrm>
            <a:off x="2108200" y="1243013"/>
            <a:ext cx="2590800" cy="3354387"/>
          </a:xfrm>
          <a:prstGeom prst="rect">
            <a:avLst/>
          </a:prstGeom>
          <a:noFill/>
          <a:ln w="12700">
            <a:solidFill>
              <a:prstClr val="black"/>
            </a:solidFill>
          </a:ln>
        </p:spPr>
        <p:txBody>
          <a:bodyPr vert="horz" lIns="91432" tIns="45716" rIns="91432" bIns="45716" rtlCol="0" anchor="ctr"/>
          <a:lstStyle/>
          <a:p>
            <a:endParaRPr kumimoji="1" lang="ja-JP"/>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32" tIns="45716" rIns="91432" bIns="45716" rtlCol="0"/>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フッター プレースホルダー 5"/>
          <p:cNvSpPr>
            <a:spLocks noGrp="1"/>
          </p:cNvSpPr>
          <p:nvPr>
            <p:ph type="ftr" sz="quarter" idx="4"/>
          </p:nvPr>
        </p:nvSpPr>
        <p:spPr>
          <a:xfrm>
            <a:off x="0" y="9440648"/>
            <a:ext cx="2949787" cy="498692"/>
          </a:xfrm>
          <a:prstGeom prst="rect">
            <a:avLst/>
          </a:prstGeom>
        </p:spPr>
        <p:txBody>
          <a:bodyPr vert="horz" lIns="91432" tIns="45716" rIns="91432" bIns="45716" rtlCol="0" anchor="b"/>
          <a:lstStyle>
            <a:lvl1pPr algn="l" latinLnBrk="0">
              <a:defRPr kumimoji="1" lang="ja-JP" sz="1200"/>
            </a:lvl1pPr>
          </a:lstStyle>
          <a:p>
            <a:endParaRPr kumimoji="1" lang="ja-JP"/>
          </a:p>
        </p:txBody>
      </p:sp>
      <p:sp>
        <p:nvSpPr>
          <p:cNvPr id="7" name="スライド番号プレースホルダー 6"/>
          <p:cNvSpPr>
            <a:spLocks noGrp="1"/>
          </p:cNvSpPr>
          <p:nvPr>
            <p:ph type="sldNum" sz="quarter" idx="5"/>
          </p:nvPr>
        </p:nvSpPr>
        <p:spPr>
          <a:xfrm>
            <a:off x="3855838" y="9440648"/>
            <a:ext cx="2949787" cy="498692"/>
          </a:xfrm>
          <a:prstGeom prst="rect">
            <a:avLst/>
          </a:prstGeom>
        </p:spPr>
        <p:txBody>
          <a:bodyPr vert="horz" lIns="91432" tIns="45716" rIns="91432" bIns="45716" rtlCol="0" anchor="b"/>
          <a:lstStyle>
            <a:lvl1pPr algn="r" latinLnBrk="0">
              <a:defRPr kumimoji="1" lang="ja-JP" sz="1200"/>
            </a:lvl1pPr>
          </a:lstStyle>
          <a:p>
            <a:fld id="{AC7710D8-8C21-4D48-B89D-C2D2CB3EC4C7}" type="slidenum">
              <a:t>‹#›</a:t>
            </a:fld>
            <a:endParaRPr kumimoji="1" lang="ja-JP"/>
          </a:p>
        </p:txBody>
      </p:sp>
    </p:spTree>
    <p:extLst>
      <p:ext uri="{BB962C8B-B14F-4D97-AF65-F5344CB8AC3E}">
        <p14:creationId xmlns:p14="http://schemas.microsoft.com/office/powerpoint/2010/main" val="3819527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1"/>
        </a:solidFill>
        <a:latin typeface="+mn-lt"/>
        <a:ea typeface="+mn-ea"/>
        <a:cs typeface="+mn-cs"/>
      </a:defRPr>
    </a:lvl1pPr>
    <a:lvl2pPr marL="457200" algn="l" defTabSz="914400" rtl="0" eaLnBrk="1" latinLnBrk="0" hangingPunct="1">
      <a:defRPr kumimoji="1" lang="ja-JP" sz="1200" kern="1200">
        <a:solidFill>
          <a:schemeClr val="tx1"/>
        </a:solidFill>
        <a:latin typeface="+mn-lt"/>
        <a:ea typeface="+mn-ea"/>
        <a:cs typeface="+mn-cs"/>
      </a:defRPr>
    </a:lvl2pPr>
    <a:lvl3pPr marL="914400" algn="l" defTabSz="914400" rtl="0" eaLnBrk="1" latinLnBrk="0" hangingPunct="1">
      <a:defRPr kumimoji="1" lang="ja-JP" sz="1200" kern="1200">
        <a:solidFill>
          <a:schemeClr val="tx1"/>
        </a:solidFill>
        <a:latin typeface="+mn-lt"/>
        <a:ea typeface="+mn-ea"/>
        <a:cs typeface="+mn-cs"/>
      </a:defRPr>
    </a:lvl3pPr>
    <a:lvl4pPr marL="1371600" algn="l" defTabSz="914400" rtl="0" eaLnBrk="1" latinLnBrk="0" hangingPunct="1">
      <a:defRPr kumimoji="1" lang="ja-JP" sz="1200" kern="1200">
        <a:solidFill>
          <a:schemeClr val="tx1"/>
        </a:solidFill>
        <a:latin typeface="+mn-lt"/>
        <a:ea typeface="+mn-ea"/>
        <a:cs typeface="+mn-cs"/>
      </a:defRPr>
    </a:lvl4pPr>
    <a:lvl5pPr marL="1828800" algn="l" defTabSz="914400" rtl="0" eaLnBrk="1" latinLnBrk="0" hangingPunct="1">
      <a:defRPr kumimoji="1" lang="ja-JP" sz="1200" kern="1200">
        <a:solidFill>
          <a:schemeClr val="tx1"/>
        </a:solidFill>
        <a:latin typeface="+mn-lt"/>
        <a:ea typeface="+mn-ea"/>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チラシ 8.5 x 11">
    <p:spTree>
      <p:nvGrpSpPr>
        <p:cNvPr id="1" name=""/>
        <p:cNvGrpSpPr/>
        <p:nvPr/>
      </p:nvGrpSpPr>
      <p:grpSpPr>
        <a:xfrm>
          <a:off x="0" y="0"/>
          <a:ext cx="0" cy="0"/>
          <a:chOff x="0" y="0"/>
          <a:chExt cx="0" cy="0"/>
        </a:xfrm>
      </p:grpSpPr>
      <p:sp>
        <p:nvSpPr>
          <p:cNvPr id="9" name="テキスト プレースホルダー 8"/>
          <p:cNvSpPr>
            <a:spLocks noGrp="1"/>
          </p:cNvSpPr>
          <p:nvPr>
            <p:ph type="body" sz="quarter" idx="10" hasCustomPrompt="1"/>
          </p:nvPr>
        </p:nvSpPr>
        <p:spPr>
          <a:xfrm>
            <a:off x="710816" y="823067"/>
            <a:ext cx="4422658" cy="976977"/>
          </a:xfrm>
        </p:spPr>
        <p:txBody>
          <a:bodyPr lIns="0" tIns="0" rIns="0" bIns="0" anchor="t">
            <a:noAutofit/>
          </a:bodyPr>
          <a:lstStyle>
            <a:lvl1pPr marL="0" indent="0" latinLnBrk="0">
              <a:lnSpc>
                <a:spcPct val="82000"/>
              </a:lnSpc>
              <a:spcBef>
                <a:spcPts val="0"/>
              </a:spcBef>
              <a:buNone/>
              <a:defRPr kumimoji="1" lang="ja-JP" sz="90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1" name="テキスト プレースホルダー 8"/>
          <p:cNvSpPr>
            <a:spLocks noGrp="1"/>
          </p:cNvSpPr>
          <p:nvPr>
            <p:ph type="body" sz="quarter" idx="12" hasCustomPrompt="1"/>
          </p:nvPr>
        </p:nvSpPr>
        <p:spPr>
          <a:xfrm>
            <a:off x="710816" y="1928578"/>
            <a:ext cx="4422658" cy="2011597"/>
          </a:xfrm>
        </p:spPr>
        <p:txBody>
          <a:bodyPr lIns="0" tIns="0" rIns="0" bIns="0" anchor="t">
            <a:noAutofit/>
          </a:bodyPr>
          <a:lstStyle>
            <a:lvl1pPr marL="0" indent="0" latinLnBrk="0">
              <a:lnSpc>
                <a:spcPct val="82000"/>
              </a:lnSpc>
              <a:spcBef>
                <a:spcPts val="0"/>
              </a:spcBef>
              <a:buNone/>
              <a:defRPr kumimoji="1" lang="ja-JP" sz="90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2" name="テキスト プレースホルダー 8"/>
          <p:cNvSpPr>
            <a:spLocks noGrp="1"/>
          </p:cNvSpPr>
          <p:nvPr>
            <p:ph type="body" sz="quarter" idx="13" hasCustomPrompt="1"/>
          </p:nvPr>
        </p:nvSpPr>
        <p:spPr>
          <a:xfrm>
            <a:off x="710816" y="4377004"/>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3" name="テキスト プレースホルダー 8"/>
          <p:cNvSpPr>
            <a:spLocks noGrp="1"/>
          </p:cNvSpPr>
          <p:nvPr>
            <p:ph type="body" sz="quarter" idx="14" hasCustomPrompt="1"/>
          </p:nvPr>
        </p:nvSpPr>
        <p:spPr>
          <a:xfrm>
            <a:off x="710816" y="4773879"/>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5" name="テキスト プレースホルダー 8"/>
          <p:cNvSpPr>
            <a:spLocks noGrp="1"/>
          </p:cNvSpPr>
          <p:nvPr>
            <p:ph type="body" sz="quarter" idx="16" hasCustomPrompt="1"/>
          </p:nvPr>
        </p:nvSpPr>
        <p:spPr>
          <a:xfrm>
            <a:off x="710816" y="6077467"/>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6" name="テキスト プレースホルダー 8"/>
          <p:cNvSpPr>
            <a:spLocks noGrp="1"/>
          </p:cNvSpPr>
          <p:nvPr>
            <p:ph type="body" sz="quarter" idx="17" hasCustomPrompt="1"/>
          </p:nvPr>
        </p:nvSpPr>
        <p:spPr>
          <a:xfrm>
            <a:off x="710816" y="6474342"/>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7" name="テキスト プレースホルダー 8"/>
          <p:cNvSpPr>
            <a:spLocks noGrp="1"/>
          </p:cNvSpPr>
          <p:nvPr>
            <p:ph type="body" sz="quarter" idx="18" hasCustomPrompt="1"/>
          </p:nvPr>
        </p:nvSpPr>
        <p:spPr>
          <a:xfrm>
            <a:off x="710816" y="7511224"/>
            <a:ext cx="4422658" cy="453200"/>
          </a:xfrm>
        </p:spPr>
        <p:txBody>
          <a:bodyPr lIns="0" tIns="0" rIns="0" bIns="0" anchor="t">
            <a:noAutofit/>
          </a:bodyPr>
          <a:lstStyle>
            <a:lvl1pPr marL="0" indent="0" latinLnBrk="0">
              <a:lnSpc>
                <a:spcPct val="82000"/>
              </a:lnSpc>
              <a:spcBef>
                <a:spcPts val="0"/>
              </a:spcBef>
              <a:buNone/>
              <a:defRPr kumimoji="1" lang="ja-JP" sz="1400" cap="none"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8" name="テキスト プレースホルダー 8"/>
          <p:cNvSpPr>
            <a:spLocks noGrp="1"/>
          </p:cNvSpPr>
          <p:nvPr>
            <p:ph type="body" sz="quarter" idx="19" hasCustomPrompt="1"/>
          </p:nvPr>
        </p:nvSpPr>
        <p:spPr>
          <a:xfrm>
            <a:off x="710816" y="8051876"/>
            <a:ext cx="4422658" cy="792490"/>
          </a:xfrm>
        </p:spPr>
        <p:txBody>
          <a:bodyPr lIns="0" tIns="0" rIns="0" bIns="0" anchor="t">
            <a:noAutofit/>
          </a:bodyPr>
          <a:lstStyle>
            <a:lvl1pPr marL="0" indent="0" latinLnBrk="0">
              <a:lnSpc>
                <a:spcPct val="120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 (単語の区切りの小さい点を追加するには、[挿入] の [記号と特殊文字] を使います)</a:t>
            </a:r>
          </a:p>
        </p:txBody>
      </p:sp>
      <p:sp>
        <p:nvSpPr>
          <p:cNvPr id="19" name="テキスト プレースホルダー 8"/>
          <p:cNvSpPr>
            <a:spLocks noGrp="1"/>
          </p:cNvSpPr>
          <p:nvPr>
            <p:ph type="body" sz="quarter" idx="20" hasCustomPrompt="1"/>
          </p:nvPr>
        </p:nvSpPr>
        <p:spPr>
          <a:xfrm>
            <a:off x="710816" y="9184576"/>
            <a:ext cx="4422658" cy="238316"/>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0" name="テキスト プレースホルダー 8"/>
          <p:cNvSpPr>
            <a:spLocks noGrp="1"/>
          </p:cNvSpPr>
          <p:nvPr>
            <p:ph type="body" sz="quarter" idx="21" hasCustomPrompt="1"/>
          </p:nvPr>
        </p:nvSpPr>
        <p:spPr>
          <a:xfrm>
            <a:off x="5443237" y="823067"/>
            <a:ext cx="1936131" cy="572596"/>
          </a:xfrm>
        </p:spPr>
        <p:txBody>
          <a:bodyPr lIns="0" tIns="0" rIns="0" bIns="0" anchor="t">
            <a:noAutofit/>
          </a:bodyPr>
          <a:lstStyle>
            <a:lvl1pPr marL="0" indent="0" latinLnBrk="0">
              <a:lnSpc>
                <a:spcPct val="82000"/>
              </a:lnSpc>
              <a:spcBef>
                <a:spcPts val="0"/>
              </a:spcBef>
              <a:buNone/>
              <a:defRPr kumimoji="1" lang="ja-JP" sz="24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1" name="テキスト プレースホルダー 8"/>
          <p:cNvSpPr>
            <a:spLocks noGrp="1"/>
          </p:cNvSpPr>
          <p:nvPr>
            <p:ph type="body" sz="quarter" idx="22" hasCustomPrompt="1"/>
          </p:nvPr>
        </p:nvSpPr>
        <p:spPr>
          <a:xfrm>
            <a:off x="5443237" y="1800045"/>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2" name="テキスト プレースホルダー 8"/>
          <p:cNvSpPr>
            <a:spLocks noGrp="1"/>
          </p:cNvSpPr>
          <p:nvPr>
            <p:ph type="body" sz="quarter" idx="23" hasCustomPrompt="1"/>
          </p:nvPr>
        </p:nvSpPr>
        <p:spPr>
          <a:xfrm>
            <a:off x="5443237" y="2466869"/>
            <a:ext cx="1936131" cy="910766"/>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5" name="テキスト プレースホルダー 8"/>
          <p:cNvSpPr>
            <a:spLocks noGrp="1"/>
          </p:cNvSpPr>
          <p:nvPr>
            <p:ph type="body" sz="quarter" idx="24" hasCustomPrompt="1"/>
          </p:nvPr>
        </p:nvSpPr>
        <p:spPr>
          <a:xfrm>
            <a:off x="5443237" y="3377636"/>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6" name="テキスト プレースホルダー 8"/>
          <p:cNvSpPr>
            <a:spLocks noGrp="1"/>
          </p:cNvSpPr>
          <p:nvPr>
            <p:ph type="body" sz="quarter" idx="25" hasCustomPrompt="1"/>
          </p:nvPr>
        </p:nvSpPr>
        <p:spPr>
          <a:xfrm>
            <a:off x="5443237" y="4044459"/>
            <a:ext cx="1936131" cy="910768"/>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7" name="テキスト プレースホルダー 8"/>
          <p:cNvSpPr>
            <a:spLocks noGrp="1"/>
          </p:cNvSpPr>
          <p:nvPr>
            <p:ph type="body" sz="quarter" idx="26" hasCustomPrompt="1"/>
          </p:nvPr>
        </p:nvSpPr>
        <p:spPr>
          <a:xfrm>
            <a:off x="5443237" y="495522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8" name="テキスト プレースホルダー 8"/>
          <p:cNvSpPr>
            <a:spLocks noGrp="1"/>
          </p:cNvSpPr>
          <p:nvPr>
            <p:ph type="body" sz="quarter" idx="27" hasCustomPrompt="1"/>
          </p:nvPr>
        </p:nvSpPr>
        <p:spPr>
          <a:xfrm>
            <a:off x="5443237" y="5622051"/>
            <a:ext cx="1936131" cy="1835215"/>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9" name="テキスト プレースホルダー 8"/>
          <p:cNvSpPr>
            <a:spLocks noGrp="1"/>
          </p:cNvSpPr>
          <p:nvPr>
            <p:ph type="body" sz="quarter" idx="28" hasCustomPrompt="1"/>
          </p:nvPr>
        </p:nvSpPr>
        <p:spPr>
          <a:xfrm>
            <a:off x="5443237" y="745726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30" name="テキスト プレースホルダー 8"/>
          <p:cNvSpPr>
            <a:spLocks noGrp="1"/>
          </p:cNvSpPr>
          <p:nvPr>
            <p:ph type="body" sz="quarter" idx="29" hasCustomPrompt="1"/>
          </p:nvPr>
        </p:nvSpPr>
        <p:spPr>
          <a:xfrm>
            <a:off x="5443237" y="8124090"/>
            <a:ext cx="1936131" cy="1298802"/>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Tree>
    <p:extLst>
      <p:ext uri="{BB962C8B-B14F-4D97-AF65-F5344CB8AC3E}">
        <p14:creationId xmlns:p14="http://schemas.microsoft.com/office/powerpoint/2010/main" val="158221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79C34F-DFBF-4E69-8CD4-25F183F0006E}" type="datetimeFigureOut">
              <a:rPr kumimoji="1" lang="ja-JP" altLang="en-US" smtClean="0"/>
              <a:t>2024/9/18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75F95F-BE9A-499D-B7B0-00186FC60E8A}" type="slidenum">
              <a:rPr kumimoji="1" lang="ja-JP" altLang="en-US" smtClean="0"/>
              <a:t>‹#›</a:t>
            </a:fld>
            <a:endParaRPr kumimoji="1" lang="ja-JP" altLang="en-US"/>
          </a:p>
        </p:txBody>
      </p:sp>
    </p:spTree>
    <p:extLst>
      <p:ext uri="{BB962C8B-B14F-4D97-AF65-F5344CB8AC3E}">
        <p14:creationId xmlns:p14="http://schemas.microsoft.com/office/powerpoint/2010/main" val="35240997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354" y="567603"/>
            <a:ext cx="4518910" cy="3763763"/>
          </a:xfrm>
          <a:prstGeom prst="rect">
            <a:avLst/>
          </a:prstGeom>
        </p:spPr>
        <p:txBody>
          <a:bodyPr vert="horz" lIns="91440" tIns="45720" rIns="91440" bIns="45720" rtlCol="0" anchor="ctr">
            <a:noAutofit/>
          </a:bodyPr>
          <a:lstStyle/>
          <a:p>
            <a:r>
              <a:rPr kumimoji="1" lang="ja-JP"/>
              <a:t>テキストを追加</a:t>
            </a:r>
          </a:p>
        </p:txBody>
      </p:sp>
      <p:sp>
        <p:nvSpPr>
          <p:cNvPr id="3" name="テキスト プレースホルダー 2"/>
          <p:cNvSpPr>
            <a:spLocks noGrp="1"/>
          </p:cNvSpPr>
          <p:nvPr>
            <p:ph type="body" idx="1"/>
          </p:nvPr>
        </p:nvSpPr>
        <p:spPr>
          <a:xfrm>
            <a:off x="534353" y="4299283"/>
            <a:ext cx="4518911" cy="5229727"/>
          </a:xfrm>
          <a:prstGeom prst="rect">
            <a:avLst/>
          </a:prstGeom>
        </p:spPr>
        <p:txBody>
          <a:bodyPr vert="horz" lIns="91440" tIns="45720" rIns="91440" bIns="45720" rtlCol="0">
            <a:normAutofit/>
          </a:bodyPr>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4" name="日付プレースホルダー 3"/>
          <p:cNvSpPr>
            <a:spLocks noGrp="1"/>
          </p:cNvSpPr>
          <p:nvPr>
            <p:ph type="dt" sz="half" idx="2"/>
          </p:nvPr>
        </p:nvSpPr>
        <p:spPr>
          <a:xfrm>
            <a:off x="534353" y="9529010"/>
            <a:ext cx="1748790" cy="329156"/>
          </a:xfrm>
          <a:prstGeom prst="rect">
            <a:avLst/>
          </a:prstGeom>
        </p:spPr>
        <p:txBody>
          <a:bodyPr vert="horz" lIns="91440" tIns="45720" rIns="91440" bIns="45720" rtlCol="0" anchor="b"/>
          <a:lstStyle>
            <a:lvl1pPr algn="l"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B15D3D48-5C63-4CD0-B9D2-B4D2F496D790}" type="datetimeFigureOut">
              <a:rPr lang="en-US" altLang="ja-JP" smtClean="0"/>
              <a:pPr/>
              <a:t>9/18/2024</a:t>
            </a:fld>
            <a:endParaRPr lang="ja-JP" altLang="en-US"/>
          </a:p>
        </p:txBody>
      </p:sp>
      <p:sp>
        <p:nvSpPr>
          <p:cNvPr id="5" name="フッター プレースホルダー 4"/>
          <p:cNvSpPr>
            <a:spLocks noGrp="1"/>
          </p:cNvSpPr>
          <p:nvPr>
            <p:ph type="ftr" sz="quarter" idx="3"/>
          </p:nvPr>
        </p:nvSpPr>
        <p:spPr>
          <a:xfrm>
            <a:off x="2574608" y="9529010"/>
            <a:ext cx="2623185" cy="329156"/>
          </a:xfrm>
          <a:prstGeom prst="rect">
            <a:avLst/>
          </a:prstGeom>
        </p:spPr>
        <p:txBody>
          <a:bodyPr vert="horz" lIns="91440" tIns="45720" rIns="91440" bIns="45720" rtlCol="0" anchor="b"/>
          <a:lstStyle>
            <a:lvl1pPr algn="ct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a:p>
        </p:txBody>
      </p:sp>
      <p:sp>
        <p:nvSpPr>
          <p:cNvPr id="6" name="スライド番号プレースホルダー 5"/>
          <p:cNvSpPr>
            <a:spLocks noGrp="1"/>
          </p:cNvSpPr>
          <p:nvPr>
            <p:ph type="sldNum" sz="quarter" idx="4"/>
          </p:nvPr>
        </p:nvSpPr>
        <p:spPr>
          <a:xfrm>
            <a:off x="5489258" y="9529010"/>
            <a:ext cx="1748790" cy="329156"/>
          </a:xfrm>
          <a:prstGeom prst="rect">
            <a:avLst/>
          </a:prstGeom>
        </p:spPr>
        <p:txBody>
          <a:bodyPr vert="horz" lIns="91440" tIns="45720" rIns="91440" bIns="45720" rtlCol="0" anchor="b"/>
          <a:lstStyle>
            <a:lvl1pPr algn="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308FAEA7-0C3C-4CCF-BA6B-669D7915826F}" type="slidenum">
              <a:rPr lang="en-US" altLang="ja-JP" smtClean="0"/>
              <a:pPr/>
              <a:t>‹#›</a:t>
            </a:fld>
            <a:endParaRPr lang="en-US" altLang="ja-JP"/>
          </a:p>
        </p:txBody>
      </p:sp>
      <p:cxnSp>
        <p:nvCxnSpPr>
          <p:cNvPr id="9" name="直線コネクタ 8"/>
          <p:cNvCxnSpPr/>
          <p:nvPr userDrawn="1"/>
        </p:nvCxnSpPr>
        <p:spPr>
          <a:xfrm>
            <a:off x="5225867" y="535519"/>
            <a:ext cx="0" cy="8993491"/>
          </a:xfrm>
          <a:prstGeom prst="line">
            <a:avLst/>
          </a:prstGeom>
          <a:ln w="76200"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8109148"/>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777240" rtl="0" eaLnBrk="1" latinLnBrk="0" hangingPunct="1">
        <a:lnSpc>
          <a:spcPct val="90000"/>
        </a:lnSpc>
        <a:spcBef>
          <a:spcPct val="0"/>
        </a:spcBef>
        <a:buNone/>
        <a:defRPr kumimoji="1" lang="ja-JP" sz="9000" kern="1200" cap="all" baseline="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kumimoji="1" lang="ja-JP" sz="238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marL="582930" indent="-194310" algn="l" defTabSz="777240" rtl="0" eaLnBrk="1" latinLnBrk="0" hangingPunct="1">
        <a:lnSpc>
          <a:spcPct val="90000"/>
        </a:lnSpc>
        <a:spcBef>
          <a:spcPts val="425"/>
        </a:spcBef>
        <a:buFont typeface="Arial" panose="020B0604020202020204" pitchFamily="34" charset="0"/>
        <a:buChar char="•"/>
        <a:defRPr kumimoji="1" lang="ja-JP" sz="204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2pPr>
      <a:lvl3pPr marL="971550" indent="-194310" algn="l" defTabSz="777240" rtl="0" eaLnBrk="1" latinLnBrk="0" hangingPunct="1">
        <a:lnSpc>
          <a:spcPct val="90000"/>
        </a:lnSpc>
        <a:spcBef>
          <a:spcPts val="425"/>
        </a:spcBef>
        <a:buFont typeface="Arial" panose="020B0604020202020204" pitchFamily="34" charset="0"/>
        <a:buChar char="•"/>
        <a:defRPr kumimoji="1" lang="ja-JP" sz="170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3pPr>
      <a:lvl4pPr marL="13601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4pPr>
      <a:lvl5pPr marL="174879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5pPr>
      <a:lvl6pPr marL="213741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9pPr>
    </p:bodyStyle>
    <p:otherStyle>
      <a:defPPr>
        <a:defRPr kumimoji="1" lang="ja-JP"/>
      </a:defPPr>
      <a:lvl1pPr marL="0" algn="l" defTabSz="777240" rtl="0" eaLnBrk="1" latinLnBrk="0" hangingPunct="1">
        <a:defRPr kumimoji="1" lang="ja-JP" sz="1530" kern="1200">
          <a:solidFill>
            <a:schemeClr val="tx1"/>
          </a:solidFill>
          <a:latin typeface="+mn-lt"/>
          <a:ea typeface="+mn-ea"/>
          <a:cs typeface="+mn-cs"/>
        </a:defRPr>
      </a:lvl1pPr>
      <a:lvl2pPr marL="388620" algn="l" defTabSz="777240" rtl="0" eaLnBrk="1" latinLnBrk="0" hangingPunct="1">
        <a:defRPr kumimoji="1" lang="ja-JP" sz="1530" kern="1200">
          <a:solidFill>
            <a:schemeClr val="tx1"/>
          </a:solidFill>
          <a:latin typeface="+mn-lt"/>
          <a:ea typeface="+mn-ea"/>
          <a:cs typeface="+mn-cs"/>
        </a:defRPr>
      </a:lvl2pPr>
      <a:lvl3pPr marL="777240" algn="l" defTabSz="777240" rtl="0" eaLnBrk="1" latinLnBrk="0" hangingPunct="1">
        <a:defRPr kumimoji="1" lang="ja-JP" sz="1530" kern="1200">
          <a:solidFill>
            <a:schemeClr val="tx1"/>
          </a:solidFill>
          <a:latin typeface="+mn-lt"/>
          <a:ea typeface="+mn-ea"/>
          <a:cs typeface="+mn-cs"/>
        </a:defRPr>
      </a:lvl3pPr>
      <a:lvl4pPr marL="1165860" algn="l" defTabSz="777240" rtl="0" eaLnBrk="1" latinLnBrk="0" hangingPunct="1">
        <a:defRPr kumimoji="1" lang="ja-JP" sz="1530" kern="1200">
          <a:solidFill>
            <a:schemeClr val="tx1"/>
          </a:solidFill>
          <a:latin typeface="+mn-lt"/>
          <a:ea typeface="+mn-ea"/>
          <a:cs typeface="+mn-cs"/>
        </a:defRPr>
      </a:lvl4pPr>
      <a:lvl5pPr marL="1554480" algn="l" defTabSz="777240" rtl="0" eaLnBrk="1" latinLnBrk="0" hangingPunct="1">
        <a:defRPr kumimoji="1" lang="ja-JP" sz="1530" kern="1200">
          <a:solidFill>
            <a:schemeClr val="tx1"/>
          </a:solidFill>
          <a:latin typeface="+mn-lt"/>
          <a:ea typeface="+mn-ea"/>
          <a:cs typeface="+mn-cs"/>
        </a:defRPr>
      </a:lvl5pPr>
      <a:lvl6pPr marL="1943100" algn="l" defTabSz="777240" rtl="0" eaLnBrk="1" latinLnBrk="0" hangingPunct="1">
        <a:defRPr kumimoji="1" lang="ja-JP" sz="1530" kern="1200">
          <a:solidFill>
            <a:schemeClr val="tx1"/>
          </a:solidFill>
          <a:latin typeface="+mn-lt"/>
          <a:ea typeface="+mn-ea"/>
          <a:cs typeface="+mn-cs"/>
        </a:defRPr>
      </a:lvl6pPr>
      <a:lvl7pPr marL="2331720" algn="l" defTabSz="777240" rtl="0" eaLnBrk="1" latinLnBrk="0" hangingPunct="1">
        <a:defRPr kumimoji="1" lang="ja-JP" sz="1530" kern="1200">
          <a:solidFill>
            <a:schemeClr val="tx1"/>
          </a:solidFill>
          <a:latin typeface="+mn-lt"/>
          <a:ea typeface="+mn-ea"/>
          <a:cs typeface="+mn-cs"/>
        </a:defRPr>
      </a:lvl7pPr>
      <a:lvl8pPr marL="2720340" algn="l" defTabSz="777240" rtl="0" eaLnBrk="1" latinLnBrk="0" hangingPunct="1">
        <a:defRPr kumimoji="1" lang="ja-JP" sz="1530" kern="1200">
          <a:solidFill>
            <a:schemeClr val="tx1"/>
          </a:solidFill>
          <a:latin typeface="+mn-lt"/>
          <a:ea typeface="+mn-ea"/>
          <a:cs typeface="+mn-cs"/>
        </a:defRPr>
      </a:lvl8pPr>
      <a:lvl9pPr marL="3108960" algn="l" defTabSz="777240" rtl="0" eaLnBrk="1" latinLnBrk="0" hangingPunct="1">
        <a:defRPr kumimoji="1" lang="ja-JP"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 name="角丸四角形 28"/>
          <p:cNvSpPr/>
          <p:nvPr/>
        </p:nvSpPr>
        <p:spPr>
          <a:xfrm>
            <a:off x="612874" y="3194713"/>
            <a:ext cx="6563085" cy="2193231"/>
          </a:xfrm>
          <a:prstGeom prst="roundRect">
            <a:avLst>
              <a:gd name="adj" fmla="val 332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28" name="角丸四角形 27"/>
          <p:cNvSpPr/>
          <p:nvPr/>
        </p:nvSpPr>
        <p:spPr>
          <a:xfrm>
            <a:off x="612874" y="906701"/>
            <a:ext cx="6563085" cy="2193231"/>
          </a:xfrm>
          <a:prstGeom prst="roundRect">
            <a:avLst>
              <a:gd name="adj" fmla="val 332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14" name="正方形/長方形 13"/>
          <p:cNvSpPr/>
          <p:nvPr/>
        </p:nvSpPr>
        <p:spPr>
          <a:xfrm>
            <a:off x="3380395" y="993187"/>
            <a:ext cx="3688072" cy="2020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17" name="テキスト ボックス 16"/>
          <p:cNvSpPr txBox="1"/>
          <p:nvPr/>
        </p:nvSpPr>
        <p:spPr>
          <a:xfrm>
            <a:off x="780727" y="1652251"/>
            <a:ext cx="2489326" cy="562521"/>
          </a:xfrm>
          <a:prstGeom prst="rect">
            <a:avLst/>
          </a:prstGeom>
          <a:noFill/>
        </p:spPr>
        <p:txBody>
          <a:bodyPr wrap="square" rtlCol="0">
            <a:spAutoFit/>
          </a:bodyPr>
          <a:lstStyle/>
          <a:p>
            <a:pPr algn="ctr" defTabSz="464241">
              <a:lnSpc>
                <a:spcPts val="1828"/>
              </a:lnSpc>
              <a:defRPr/>
            </a:pPr>
            <a:r>
              <a:rPr kumimoji="1" lang="en-US" altLang="ja-JP" sz="2031" b="1" dirty="0">
                <a:solidFill>
                  <a:prstClr val="black"/>
                </a:solidFill>
                <a:latin typeface="Calibri" panose="020F0502020204030204"/>
                <a:ea typeface="游ゴシック" panose="020B0400000000000000" pitchFamily="50" charset="-128"/>
              </a:rPr>
              <a:t>2024.</a:t>
            </a:r>
            <a:r>
              <a:rPr kumimoji="1" lang="en-US" altLang="ja-JP" sz="4468" b="1" dirty="0">
                <a:solidFill>
                  <a:prstClr val="black"/>
                </a:solidFill>
                <a:latin typeface="Calibri" panose="020F0502020204030204"/>
                <a:ea typeface="游ゴシック" panose="020B0400000000000000" pitchFamily="50" charset="-128"/>
              </a:rPr>
              <a:t>9.20</a:t>
            </a:r>
            <a:r>
              <a:rPr kumimoji="1" lang="ja-JP" altLang="en-US" sz="1625" b="1" dirty="0">
                <a:solidFill>
                  <a:prstClr val="black"/>
                </a:solidFill>
                <a:latin typeface="Calibri" panose="020F0502020204030204"/>
                <a:ea typeface="游ゴシック" panose="020B0400000000000000" pitchFamily="50" charset="-128"/>
              </a:rPr>
              <a:t>（金）</a:t>
            </a:r>
            <a:endParaRPr kumimoji="1" lang="en-US" altLang="ja-JP" sz="1828" b="1" dirty="0">
              <a:solidFill>
                <a:prstClr val="black"/>
              </a:solidFill>
              <a:latin typeface="Calibri" panose="020F0502020204030204"/>
              <a:ea typeface="游ゴシック" panose="020B0400000000000000" pitchFamily="50" charset="-128"/>
            </a:endParaRPr>
          </a:p>
          <a:p>
            <a:pPr algn="r" defTabSz="464241">
              <a:lnSpc>
                <a:spcPts val="1828"/>
              </a:lnSpc>
              <a:defRPr/>
            </a:pPr>
            <a:r>
              <a:rPr kumimoji="1" lang="en-US" altLang="ja-JP" sz="1828" dirty="0">
                <a:solidFill>
                  <a:prstClr val="black"/>
                </a:solidFill>
                <a:latin typeface="Calibri" panose="020F0502020204030204"/>
                <a:ea typeface="游ゴシック" panose="020B0400000000000000" pitchFamily="50" charset="-128"/>
              </a:rPr>
              <a:t>14:00</a:t>
            </a:r>
            <a:r>
              <a:rPr kumimoji="1" lang="ja-JP" altLang="en-US" sz="1828" dirty="0">
                <a:solidFill>
                  <a:prstClr val="black"/>
                </a:solidFill>
                <a:latin typeface="Calibri" panose="020F0502020204030204"/>
                <a:ea typeface="游ゴシック" panose="020B0400000000000000" pitchFamily="50" charset="-128"/>
              </a:rPr>
              <a:t>～</a:t>
            </a:r>
            <a:r>
              <a:rPr kumimoji="1" lang="en-US" altLang="ja-JP" sz="1828" dirty="0">
                <a:solidFill>
                  <a:prstClr val="black"/>
                </a:solidFill>
                <a:latin typeface="Calibri" panose="020F0502020204030204"/>
                <a:ea typeface="游ゴシック" panose="020B0400000000000000" pitchFamily="50" charset="-128"/>
              </a:rPr>
              <a:t>16:00</a:t>
            </a:r>
            <a:endParaRPr kumimoji="1" lang="ja-JP" altLang="en-US" sz="1828" dirty="0">
              <a:solidFill>
                <a:prstClr val="black"/>
              </a:solidFill>
              <a:latin typeface="Calibri" panose="020F0502020204030204"/>
              <a:ea typeface="游ゴシック" panose="020B0400000000000000" pitchFamily="50" charset="-128"/>
            </a:endParaRPr>
          </a:p>
        </p:txBody>
      </p:sp>
      <p:sp>
        <p:nvSpPr>
          <p:cNvPr id="2" name="テキスト ボックス 1"/>
          <p:cNvSpPr txBox="1"/>
          <p:nvPr/>
        </p:nvSpPr>
        <p:spPr>
          <a:xfrm>
            <a:off x="3549615" y="1150310"/>
            <a:ext cx="3576367" cy="475195"/>
          </a:xfrm>
          <a:prstGeom prst="rect">
            <a:avLst/>
          </a:prstGeom>
          <a:noFill/>
        </p:spPr>
        <p:txBody>
          <a:bodyPr wrap="square" rtlCol="0">
            <a:spAutoFit/>
          </a:bodyPr>
          <a:lstStyle/>
          <a:p>
            <a:r>
              <a:rPr kumimoji="1" lang="ja-JP" altLang="en-US" sz="1422" b="1" dirty="0"/>
              <a:t>治療と仕事の両立支援セミナー</a:t>
            </a:r>
            <a:endParaRPr kumimoji="1" lang="en-US" altLang="ja-JP" sz="1422" b="1" dirty="0"/>
          </a:p>
          <a:p>
            <a:r>
              <a:rPr kumimoji="1" lang="ja-JP" altLang="en-US" sz="1066" b="1" dirty="0"/>
              <a:t>～最近のがん治療から職場復帰支援の取り組みまで～</a:t>
            </a:r>
          </a:p>
        </p:txBody>
      </p:sp>
      <p:sp>
        <p:nvSpPr>
          <p:cNvPr id="7" name="正方形/長方形 6"/>
          <p:cNvSpPr/>
          <p:nvPr/>
        </p:nvSpPr>
        <p:spPr>
          <a:xfrm>
            <a:off x="3526882" y="1686135"/>
            <a:ext cx="3420501" cy="665129"/>
          </a:xfrm>
          <a:prstGeom prst="rect">
            <a:avLst/>
          </a:prstGeom>
        </p:spPr>
        <p:txBody>
          <a:bodyPr wrap="square">
            <a:spAutoFit/>
          </a:bodyPr>
          <a:lstStyle/>
          <a:p>
            <a:r>
              <a:rPr lang="ja-JP" altLang="en-US" sz="914" dirty="0"/>
              <a:t>産業医・看護職・衛生管理者・労務担当者などの産業保健スタッフ向けの研修会です。医師から最近のがん治療について、保健師や社会保険労務士から両立支援の取り組みや職場復帰支援のポイントについて講義いただきます。</a:t>
            </a:r>
          </a:p>
        </p:txBody>
      </p:sp>
      <p:pic>
        <p:nvPicPr>
          <p:cNvPr id="10" name="図 9"/>
          <p:cNvPicPr>
            <a:picLocks noChangeAspect="1"/>
          </p:cNvPicPr>
          <p:nvPr/>
        </p:nvPicPr>
        <p:blipFill>
          <a:blip r:embed="rId2"/>
          <a:stretch>
            <a:fillRect/>
          </a:stretch>
        </p:blipFill>
        <p:spPr>
          <a:xfrm>
            <a:off x="2242525" y="2329269"/>
            <a:ext cx="663028" cy="663028"/>
          </a:xfrm>
          <a:prstGeom prst="rect">
            <a:avLst/>
          </a:prstGeom>
          <a:ln>
            <a:noFill/>
          </a:ln>
        </p:spPr>
      </p:pic>
      <p:sp>
        <p:nvSpPr>
          <p:cNvPr id="25" name="テキスト ボックス 24"/>
          <p:cNvSpPr txBox="1"/>
          <p:nvPr/>
        </p:nvSpPr>
        <p:spPr>
          <a:xfrm>
            <a:off x="780727" y="3943472"/>
            <a:ext cx="2489326" cy="562521"/>
          </a:xfrm>
          <a:prstGeom prst="rect">
            <a:avLst/>
          </a:prstGeom>
          <a:noFill/>
        </p:spPr>
        <p:txBody>
          <a:bodyPr wrap="square" rtlCol="0">
            <a:spAutoFit/>
          </a:bodyPr>
          <a:lstStyle/>
          <a:p>
            <a:pPr algn="ctr" defTabSz="464241">
              <a:lnSpc>
                <a:spcPts val="1828"/>
              </a:lnSpc>
              <a:defRPr/>
            </a:pPr>
            <a:r>
              <a:rPr kumimoji="1" lang="en-US" altLang="ja-JP" sz="2031" b="1" dirty="0">
                <a:solidFill>
                  <a:prstClr val="black"/>
                </a:solidFill>
                <a:latin typeface="Calibri" panose="020F0502020204030204"/>
                <a:ea typeface="游ゴシック" panose="020B0400000000000000" pitchFamily="50" charset="-128"/>
              </a:rPr>
              <a:t>2024.</a:t>
            </a:r>
            <a:r>
              <a:rPr kumimoji="1" lang="en-US" altLang="ja-JP" sz="4468" b="1" dirty="0">
                <a:solidFill>
                  <a:prstClr val="black"/>
                </a:solidFill>
                <a:latin typeface="Calibri" panose="020F0502020204030204"/>
                <a:ea typeface="游ゴシック" panose="020B0400000000000000" pitchFamily="50" charset="-128"/>
              </a:rPr>
              <a:t>10.4</a:t>
            </a:r>
            <a:r>
              <a:rPr kumimoji="1" lang="ja-JP" altLang="en-US" sz="1625" b="1" dirty="0">
                <a:solidFill>
                  <a:prstClr val="black"/>
                </a:solidFill>
                <a:latin typeface="Calibri" panose="020F0502020204030204"/>
                <a:ea typeface="游ゴシック" panose="020B0400000000000000" pitchFamily="50" charset="-128"/>
              </a:rPr>
              <a:t>（金）</a:t>
            </a:r>
            <a:endParaRPr kumimoji="1" lang="en-US" altLang="ja-JP" sz="1828" b="1" dirty="0">
              <a:solidFill>
                <a:prstClr val="black"/>
              </a:solidFill>
              <a:latin typeface="Calibri" panose="020F0502020204030204"/>
              <a:ea typeface="游ゴシック" panose="020B0400000000000000" pitchFamily="50" charset="-128"/>
            </a:endParaRPr>
          </a:p>
          <a:p>
            <a:pPr algn="r" defTabSz="464241">
              <a:lnSpc>
                <a:spcPts val="1828"/>
              </a:lnSpc>
              <a:defRPr/>
            </a:pPr>
            <a:r>
              <a:rPr kumimoji="1" lang="en-US" altLang="ja-JP" sz="1828" dirty="0">
                <a:solidFill>
                  <a:prstClr val="black"/>
                </a:solidFill>
                <a:latin typeface="Calibri" panose="020F0502020204030204"/>
                <a:ea typeface="游ゴシック" panose="020B0400000000000000" pitchFamily="50" charset="-128"/>
              </a:rPr>
              <a:t>14:00</a:t>
            </a:r>
            <a:r>
              <a:rPr kumimoji="1" lang="ja-JP" altLang="en-US" sz="1828" dirty="0">
                <a:solidFill>
                  <a:prstClr val="black"/>
                </a:solidFill>
                <a:latin typeface="Calibri" panose="020F0502020204030204"/>
                <a:ea typeface="游ゴシック" panose="020B0400000000000000" pitchFamily="50" charset="-128"/>
              </a:rPr>
              <a:t>～</a:t>
            </a:r>
            <a:r>
              <a:rPr kumimoji="1" lang="en-US" altLang="ja-JP" sz="1828" dirty="0">
                <a:solidFill>
                  <a:prstClr val="black"/>
                </a:solidFill>
                <a:latin typeface="Calibri" panose="020F0502020204030204"/>
                <a:ea typeface="游ゴシック" panose="020B0400000000000000" pitchFamily="50" charset="-128"/>
              </a:rPr>
              <a:t>16:00</a:t>
            </a:r>
            <a:endParaRPr kumimoji="1" lang="ja-JP" altLang="en-US" sz="1828" dirty="0">
              <a:solidFill>
                <a:prstClr val="black"/>
              </a:solidFill>
              <a:latin typeface="Calibri" panose="020F0502020204030204"/>
              <a:ea typeface="游ゴシック" panose="020B0400000000000000" pitchFamily="50" charset="-128"/>
            </a:endParaRPr>
          </a:p>
        </p:txBody>
      </p:sp>
      <p:sp>
        <p:nvSpPr>
          <p:cNvPr id="30" name="角丸四角形 29"/>
          <p:cNvSpPr/>
          <p:nvPr/>
        </p:nvSpPr>
        <p:spPr>
          <a:xfrm>
            <a:off x="612874" y="5482724"/>
            <a:ext cx="6563085" cy="2193231"/>
          </a:xfrm>
          <a:prstGeom prst="roundRect">
            <a:avLst>
              <a:gd name="adj" fmla="val 332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31" name="角丸四角形 30"/>
          <p:cNvSpPr/>
          <p:nvPr/>
        </p:nvSpPr>
        <p:spPr>
          <a:xfrm>
            <a:off x="604658" y="7770736"/>
            <a:ext cx="6563085" cy="2193231"/>
          </a:xfrm>
          <a:prstGeom prst="roundRect">
            <a:avLst>
              <a:gd name="adj" fmla="val 332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11" name="楕円 10"/>
          <p:cNvSpPr/>
          <p:nvPr/>
        </p:nvSpPr>
        <p:spPr>
          <a:xfrm>
            <a:off x="780729" y="2028293"/>
            <a:ext cx="986954" cy="98695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18" b="1" dirty="0">
                <a:solidFill>
                  <a:sysClr val="windowText" lastClr="000000"/>
                </a:solidFill>
              </a:rPr>
              <a:t>産業保健スタッフ</a:t>
            </a:r>
            <a:r>
              <a:rPr kumimoji="1" lang="ja-JP" altLang="en-US" sz="1117" dirty="0">
                <a:solidFill>
                  <a:sysClr val="windowText" lastClr="000000"/>
                </a:solidFill>
              </a:rPr>
              <a:t>向け</a:t>
            </a:r>
          </a:p>
        </p:txBody>
      </p:sp>
      <p:sp>
        <p:nvSpPr>
          <p:cNvPr id="32" name="楕円 31"/>
          <p:cNvSpPr/>
          <p:nvPr/>
        </p:nvSpPr>
        <p:spPr>
          <a:xfrm>
            <a:off x="780729" y="4291328"/>
            <a:ext cx="986954" cy="98695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18" b="1" dirty="0">
                <a:solidFill>
                  <a:sysClr val="windowText" lastClr="000000"/>
                </a:solidFill>
              </a:rPr>
              <a:t>事業主</a:t>
            </a:r>
            <a:endParaRPr kumimoji="1" lang="en-US" altLang="ja-JP" sz="1218" b="1" dirty="0">
              <a:solidFill>
                <a:sysClr val="windowText" lastClr="000000"/>
              </a:solidFill>
            </a:endParaRPr>
          </a:p>
          <a:p>
            <a:pPr algn="ctr"/>
            <a:r>
              <a:rPr kumimoji="1" lang="ja-JP" altLang="en-US" sz="1218" b="1" dirty="0">
                <a:solidFill>
                  <a:sysClr val="windowText" lastClr="000000"/>
                </a:solidFill>
              </a:rPr>
              <a:t>人事労務担当者</a:t>
            </a:r>
            <a:endParaRPr kumimoji="1" lang="en-US" altLang="ja-JP" sz="1218" b="1" dirty="0">
              <a:solidFill>
                <a:sysClr val="windowText" lastClr="000000"/>
              </a:solidFill>
            </a:endParaRPr>
          </a:p>
          <a:p>
            <a:pPr algn="ctr"/>
            <a:r>
              <a:rPr kumimoji="1" lang="ja-JP" altLang="en-US" sz="1117" dirty="0">
                <a:solidFill>
                  <a:sysClr val="windowText" lastClr="000000"/>
                </a:solidFill>
              </a:rPr>
              <a:t>向け</a:t>
            </a:r>
          </a:p>
        </p:txBody>
      </p:sp>
      <p:sp>
        <p:nvSpPr>
          <p:cNvPr id="33" name="楕円 32"/>
          <p:cNvSpPr/>
          <p:nvPr/>
        </p:nvSpPr>
        <p:spPr>
          <a:xfrm>
            <a:off x="791236" y="6579340"/>
            <a:ext cx="986954" cy="98695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18" b="1" dirty="0">
                <a:solidFill>
                  <a:sysClr val="windowText" lastClr="000000"/>
                </a:solidFill>
              </a:rPr>
              <a:t>事業主</a:t>
            </a:r>
            <a:endParaRPr kumimoji="1" lang="en-US" altLang="ja-JP" sz="1218" b="1" dirty="0">
              <a:solidFill>
                <a:sysClr val="windowText" lastClr="000000"/>
              </a:solidFill>
            </a:endParaRPr>
          </a:p>
          <a:p>
            <a:pPr algn="ctr"/>
            <a:r>
              <a:rPr kumimoji="1" lang="ja-JP" altLang="en-US" sz="1218" b="1" dirty="0">
                <a:solidFill>
                  <a:sysClr val="windowText" lastClr="000000"/>
                </a:solidFill>
              </a:rPr>
              <a:t>人事労務担当者</a:t>
            </a:r>
            <a:endParaRPr kumimoji="1" lang="en-US" altLang="ja-JP" sz="1218" b="1" dirty="0">
              <a:solidFill>
                <a:sysClr val="windowText" lastClr="000000"/>
              </a:solidFill>
            </a:endParaRPr>
          </a:p>
          <a:p>
            <a:pPr algn="ctr"/>
            <a:r>
              <a:rPr kumimoji="1" lang="ja-JP" altLang="en-US" sz="1117" dirty="0">
                <a:solidFill>
                  <a:sysClr val="windowText" lastClr="000000"/>
                </a:solidFill>
              </a:rPr>
              <a:t>向け</a:t>
            </a:r>
          </a:p>
        </p:txBody>
      </p:sp>
      <p:sp>
        <p:nvSpPr>
          <p:cNvPr id="34" name="楕円 33"/>
          <p:cNvSpPr/>
          <p:nvPr/>
        </p:nvSpPr>
        <p:spPr>
          <a:xfrm>
            <a:off x="780729" y="8867352"/>
            <a:ext cx="986954" cy="98695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18" b="1" dirty="0">
                <a:solidFill>
                  <a:sysClr val="windowText" lastClr="000000"/>
                </a:solidFill>
              </a:rPr>
              <a:t>事業主</a:t>
            </a:r>
            <a:endParaRPr kumimoji="1" lang="en-US" altLang="ja-JP" sz="1218" b="1" dirty="0">
              <a:solidFill>
                <a:sysClr val="windowText" lastClr="000000"/>
              </a:solidFill>
            </a:endParaRPr>
          </a:p>
          <a:p>
            <a:pPr algn="ctr"/>
            <a:r>
              <a:rPr kumimoji="1" lang="ja-JP" altLang="en-US" sz="1218" b="1" dirty="0">
                <a:solidFill>
                  <a:sysClr val="windowText" lastClr="000000"/>
                </a:solidFill>
              </a:rPr>
              <a:t>人事労務担当者</a:t>
            </a:r>
            <a:endParaRPr kumimoji="1" lang="en-US" altLang="ja-JP" sz="1218" b="1" dirty="0">
              <a:solidFill>
                <a:sysClr val="windowText" lastClr="000000"/>
              </a:solidFill>
            </a:endParaRPr>
          </a:p>
          <a:p>
            <a:pPr algn="ctr"/>
            <a:r>
              <a:rPr kumimoji="1" lang="ja-JP" altLang="en-US" sz="1117" dirty="0">
                <a:solidFill>
                  <a:sysClr val="windowText" lastClr="000000"/>
                </a:solidFill>
              </a:rPr>
              <a:t>向け</a:t>
            </a:r>
          </a:p>
        </p:txBody>
      </p:sp>
      <p:sp>
        <p:nvSpPr>
          <p:cNvPr id="35" name="正方形/長方形 34"/>
          <p:cNvSpPr/>
          <p:nvPr/>
        </p:nvSpPr>
        <p:spPr>
          <a:xfrm>
            <a:off x="3380395" y="3283797"/>
            <a:ext cx="3688072" cy="2020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36" name="正方形/長方形 35"/>
          <p:cNvSpPr/>
          <p:nvPr/>
        </p:nvSpPr>
        <p:spPr>
          <a:xfrm>
            <a:off x="3380395" y="5571809"/>
            <a:ext cx="3688072" cy="2020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37" name="正方形/長方形 36"/>
          <p:cNvSpPr/>
          <p:nvPr/>
        </p:nvSpPr>
        <p:spPr>
          <a:xfrm>
            <a:off x="3380395" y="7857222"/>
            <a:ext cx="3688072" cy="2020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38" name="テキスト ボックス 37"/>
          <p:cNvSpPr txBox="1"/>
          <p:nvPr/>
        </p:nvSpPr>
        <p:spPr>
          <a:xfrm>
            <a:off x="751861" y="6203298"/>
            <a:ext cx="2489326" cy="562521"/>
          </a:xfrm>
          <a:prstGeom prst="rect">
            <a:avLst/>
          </a:prstGeom>
          <a:noFill/>
        </p:spPr>
        <p:txBody>
          <a:bodyPr wrap="square" rtlCol="0">
            <a:spAutoFit/>
          </a:bodyPr>
          <a:lstStyle/>
          <a:p>
            <a:pPr algn="ctr" defTabSz="464241">
              <a:lnSpc>
                <a:spcPts val="1828"/>
              </a:lnSpc>
              <a:defRPr/>
            </a:pPr>
            <a:r>
              <a:rPr kumimoji="1" lang="en-US" altLang="ja-JP" sz="2031" b="1" dirty="0">
                <a:solidFill>
                  <a:prstClr val="black"/>
                </a:solidFill>
                <a:latin typeface="Calibri" panose="020F0502020204030204"/>
                <a:ea typeface="游ゴシック" panose="020B0400000000000000" pitchFamily="50" charset="-128"/>
              </a:rPr>
              <a:t>2024.</a:t>
            </a:r>
            <a:r>
              <a:rPr kumimoji="1" lang="en-US" altLang="ja-JP" sz="4468" b="1" dirty="0">
                <a:solidFill>
                  <a:prstClr val="black"/>
                </a:solidFill>
                <a:latin typeface="Calibri" panose="020F0502020204030204"/>
                <a:ea typeface="游ゴシック" panose="020B0400000000000000" pitchFamily="50" charset="-128"/>
              </a:rPr>
              <a:t>10.7</a:t>
            </a:r>
            <a:r>
              <a:rPr kumimoji="1" lang="ja-JP" altLang="en-US" sz="1625" b="1" dirty="0">
                <a:solidFill>
                  <a:prstClr val="black"/>
                </a:solidFill>
                <a:latin typeface="Calibri" panose="020F0502020204030204"/>
                <a:ea typeface="游ゴシック" panose="020B0400000000000000" pitchFamily="50" charset="-128"/>
              </a:rPr>
              <a:t>（月）</a:t>
            </a:r>
            <a:endParaRPr kumimoji="1" lang="en-US" altLang="ja-JP" sz="1828" b="1" dirty="0">
              <a:solidFill>
                <a:prstClr val="black"/>
              </a:solidFill>
              <a:latin typeface="Calibri" panose="020F0502020204030204"/>
              <a:ea typeface="游ゴシック" panose="020B0400000000000000" pitchFamily="50" charset="-128"/>
            </a:endParaRPr>
          </a:p>
          <a:p>
            <a:pPr algn="r" defTabSz="464241">
              <a:lnSpc>
                <a:spcPts val="1828"/>
              </a:lnSpc>
              <a:defRPr/>
            </a:pPr>
            <a:r>
              <a:rPr kumimoji="1" lang="en-US" altLang="ja-JP" sz="1828" dirty="0">
                <a:solidFill>
                  <a:prstClr val="black"/>
                </a:solidFill>
                <a:latin typeface="Calibri" panose="020F0502020204030204"/>
                <a:ea typeface="游ゴシック" panose="020B0400000000000000" pitchFamily="50" charset="-128"/>
              </a:rPr>
              <a:t>15:00</a:t>
            </a:r>
            <a:r>
              <a:rPr kumimoji="1" lang="ja-JP" altLang="en-US" sz="1828" dirty="0">
                <a:solidFill>
                  <a:prstClr val="black"/>
                </a:solidFill>
                <a:latin typeface="Calibri" panose="020F0502020204030204"/>
                <a:ea typeface="游ゴシック" panose="020B0400000000000000" pitchFamily="50" charset="-128"/>
              </a:rPr>
              <a:t>～</a:t>
            </a:r>
            <a:r>
              <a:rPr kumimoji="1" lang="en-US" altLang="ja-JP" sz="1828" dirty="0">
                <a:solidFill>
                  <a:prstClr val="black"/>
                </a:solidFill>
                <a:latin typeface="Calibri" panose="020F0502020204030204"/>
                <a:ea typeface="游ゴシック" panose="020B0400000000000000" pitchFamily="50" charset="-128"/>
              </a:rPr>
              <a:t>16:45</a:t>
            </a:r>
            <a:endParaRPr kumimoji="1" lang="ja-JP" altLang="en-US" sz="1828" dirty="0">
              <a:solidFill>
                <a:prstClr val="black"/>
              </a:solidFill>
              <a:latin typeface="Calibri" panose="020F0502020204030204"/>
              <a:ea typeface="游ゴシック" panose="020B0400000000000000" pitchFamily="50" charset="-128"/>
            </a:endParaRPr>
          </a:p>
        </p:txBody>
      </p:sp>
      <p:sp>
        <p:nvSpPr>
          <p:cNvPr id="39" name="テキスト ボックス 38"/>
          <p:cNvSpPr txBox="1"/>
          <p:nvPr/>
        </p:nvSpPr>
        <p:spPr>
          <a:xfrm>
            <a:off x="780727" y="8476430"/>
            <a:ext cx="2489326" cy="562521"/>
          </a:xfrm>
          <a:prstGeom prst="rect">
            <a:avLst/>
          </a:prstGeom>
          <a:noFill/>
        </p:spPr>
        <p:txBody>
          <a:bodyPr wrap="square" rtlCol="0">
            <a:spAutoFit/>
          </a:bodyPr>
          <a:lstStyle/>
          <a:p>
            <a:pPr algn="ctr" defTabSz="464241">
              <a:lnSpc>
                <a:spcPts val="1828"/>
              </a:lnSpc>
              <a:defRPr/>
            </a:pPr>
            <a:r>
              <a:rPr kumimoji="1" lang="en-US" altLang="ja-JP" sz="2031" b="1" dirty="0">
                <a:solidFill>
                  <a:prstClr val="black"/>
                </a:solidFill>
                <a:latin typeface="Calibri" panose="020F0502020204030204"/>
                <a:ea typeface="游ゴシック" panose="020B0400000000000000" pitchFamily="50" charset="-128"/>
              </a:rPr>
              <a:t>2024.</a:t>
            </a:r>
            <a:r>
              <a:rPr kumimoji="1" lang="en-US" altLang="ja-JP" sz="4468" b="1" dirty="0">
                <a:solidFill>
                  <a:prstClr val="black"/>
                </a:solidFill>
                <a:latin typeface="Calibri" panose="020F0502020204030204"/>
                <a:ea typeface="游ゴシック" panose="020B0400000000000000" pitchFamily="50" charset="-128"/>
              </a:rPr>
              <a:t>10.8</a:t>
            </a:r>
            <a:r>
              <a:rPr kumimoji="1" lang="ja-JP" altLang="en-US" sz="1625" b="1" dirty="0">
                <a:solidFill>
                  <a:prstClr val="black"/>
                </a:solidFill>
                <a:latin typeface="Calibri" panose="020F0502020204030204"/>
                <a:ea typeface="游ゴシック" panose="020B0400000000000000" pitchFamily="50" charset="-128"/>
              </a:rPr>
              <a:t>（火）</a:t>
            </a:r>
            <a:endParaRPr kumimoji="1" lang="en-US" altLang="ja-JP" sz="1828" b="1" dirty="0">
              <a:solidFill>
                <a:prstClr val="black"/>
              </a:solidFill>
              <a:latin typeface="Calibri" panose="020F0502020204030204"/>
              <a:ea typeface="游ゴシック" panose="020B0400000000000000" pitchFamily="50" charset="-128"/>
            </a:endParaRPr>
          </a:p>
          <a:p>
            <a:pPr algn="r" defTabSz="464241">
              <a:lnSpc>
                <a:spcPts val="1828"/>
              </a:lnSpc>
              <a:defRPr/>
            </a:pPr>
            <a:r>
              <a:rPr kumimoji="1" lang="en-US" altLang="ja-JP" sz="1828" dirty="0">
                <a:solidFill>
                  <a:prstClr val="black"/>
                </a:solidFill>
                <a:latin typeface="Calibri" panose="020F0502020204030204"/>
                <a:ea typeface="游ゴシック" panose="020B0400000000000000" pitchFamily="50" charset="-128"/>
              </a:rPr>
              <a:t>14:00</a:t>
            </a:r>
            <a:r>
              <a:rPr kumimoji="1" lang="ja-JP" altLang="en-US" sz="1828" dirty="0">
                <a:solidFill>
                  <a:prstClr val="black"/>
                </a:solidFill>
                <a:latin typeface="Calibri" panose="020F0502020204030204"/>
                <a:ea typeface="游ゴシック" panose="020B0400000000000000" pitchFamily="50" charset="-128"/>
              </a:rPr>
              <a:t>～</a:t>
            </a:r>
            <a:r>
              <a:rPr kumimoji="1" lang="en-US" altLang="ja-JP" sz="1828" dirty="0">
                <a:solidFill>
                  <a:prstClr val="black"/>
                </a:solidFill>
                <a:latin typeface="Calibri" panose="020F0502020204030204"/>
                <a:ea typeface="游ゴシック" panose="020B0400000000000000" pitchFamily="50" charset="-128"/>
              </a:rPr>
              <a:t>16:00</a:t>
            </a:r>
            <a:endParaRPr kumimoji="1" lang="ja-JP" altLang="en-US" sz="1828" dirty="0">
              <a:solidFill>
                <a:prstClr val="black"/>
              </a:solidFill>
              <a:latin typeface="Calibri" panose="020F0502020204030204"/>
              <a:ea typeface="游ゴシック" panose="020B0400000000000000" pitchFamily="50" charset="-128"/>
            </a:endParaRPr>
          </a:p>
        </p:txBody>
      </p:sp>
      <p:sp>
        <p:nvSpPr>
          <p:cNvPr id="40" name="テキスト ボックス 39"/>
          <p:cNvSpPr txBox="1"/>
          <p:nvPr/>
        </p:nvSpPr>
        <p:spPr>
          <a:xfrm>
            <a:off x="3245570" y="5757223"/>
            <a:ext cx="3827281" cy="482506"/>
          </a:xfrm>
          <a:prstGeom prst="rect">
            <a:avLst/>
          </a:prstGeom>
          <a:noFill/>
        </p:spPr>
        <p:txBody>
          <a:bodyPr wrap="square" rtlCol="0">
            <a:spAutoFit/>
          </a:bodyPr>
          <a:lstStyle/>
          <a:p>
            <a:pPr algn="ctr" defTabSz="464241">
              <a:defRPr/>
            </a:pPr>
            <a:r>
              <a:rPr kumimoji="1" lang="ja-JP" altLang="en-US" sz="1422" b="1" dirty="0">
                <a:latin typeface="+mn-ea"/>
              </a:rPr>
              <a:t>「治療と仕事の両立支援」</a:t>
            </a:r>
            <a:r>
              <a:rPr kumimoji="1" lang="ja-JP" altLang="en-US" sz="1066" b="1" dirty="0">
                <a:latin typeface="+mn-ea"/>
              </a:rPr>
              <a:t>ハイブリッドセミナー</a:t>
            </a:r>
            <a:endParaRPr kumimoji="1" lang="en-US" altLang="ja-JP" sz="1066" b="1" dirty="0">
              <a:latin typeface="+mn-ea"/>
            </a:endParaRPr>
          </a:p>
          <a:p>
            <a:pPr lvl="0" algn="ctr">
              <a:defRPr/>
            </a:pPr>
            <a:r>
              <a:rPr kumimoji="1" lang="ja-JP" altLang="en-US" sz="1066" b="1" dirty="0">
                <a:latin typeface="+mn-ea"/>
              </a:rPr>
              <a:t>～「がん」になっても働ける職場を目指して～</a:t>
            </a:r>
          </a:p>
        </p:txBody>
      </p:sp>
      <p:sp>
        <p:nvSpPr>
          <p:cNvPr id="42" name="テキスト ボックス 41"/>
          <p:cNvSpPr txBox="1"/>
          <p:nvPr/>
        </p:nvSpPr>
        <p:spPr>
          <a:xfrm>
            <a:off x="3452951" y="3465608"/>
            <a:ext cx="3576367" cy="311175"/>
          </a:xfrm>
          <a:prstGeom prst="rect">
            <a:avLst/>
          </a:prstGeom>
          <a:noFill/>
        </p:spPr>
        <p:txBody>
          <a:bodyPr wrap="square" rtlCol="0">
            <a:spAutoFit/>
          </a:bodyPr>
          <a:lstStyle/>
          <a:p>
            <a:r>
              <a:rPr kumimoji="1" lang="ja-JP" altLang="en-US" sz="1422" b="1" dirty="0"/>
              <a:t>治療と仕事の両立支援セミナー</a:t>
            </a:r>
            <a:endParaRPr kumimoji="1" lang="ja-JP" altLang="en-US" sz="1066" b="1" dirty="0"/>
          </a:p>
        </p:txBody>
      </p:sp>
      <p:sp>
        <p:nvSpPr>
          <p:cNvPr id="43" name="テキスト ボックス 42"/>
          <p:cNvSpPr txBox="1"/>
          <p:nvPr/>
        </p:nvSpPr>
        <p:spPr>
          <a:xfrm>
            <a:off x="3371015" y="8038913"/>
            <a:ext cx="3576367" cy="311175"/>
          </a:xfrm>
          <a:prstGeom prst="rect">
            <a:avLst/>
          </a:prstGeom>
          <a:noFill/>
        </p:spPr>
        <p:txBody>
          <a:bodyPr wrap="square" rtlCol="0">
            <a:spAutoFit/>
          </a:bodyPr>
          <a:lstStyle/>
          <a:p>
            <a:r>
              <a:rPr kumimoji="1" lang="ja-JP" altLang="en-US" sz="1422" b="1" dirty="0"/>
              <a:t>治療と仕事の両立支援セミナー</a:t>
            </a:r>
            <a:endParaRPr kumimoji="1" lang="ja-JP" altLang="en-US" sz="1066" b="1" dirty="0"/>
          </a:p>
        </p:txBody>
      </p:sp>
      <p:sp>
        <p:nvSpPr>
          <p:cNvPr id="20" name="テキスト ボックス 19"/>
          <p:cNvSpPr txBox="1"/>
          <p:nvPr/>
        </p:nvSpPr>
        <p:spPr>
          <a:xfrm>
            <a:off x="3508719" y="2364506"/>
            <a:ext cx="3516956" cy="593382"/>
          </a:xfrm>
          <a:prstGeom prst="rect">
            <a:avLst/>
          </a:prstGeom>
          <a:noFill/>
        </p:spPr>
        <p:txBody>
          <a:bodyPr wrap="square" rtlCol="0">
            <a:spAutoFit/>
          </a:bodyPr>
          <a:lstStyle/>
          <a:p>
            <a:r>
              <a:rPr kumimoji="1" lang="ja-JP" altLang="en-US" sz="1066" dirty="0"/>
              <a:t>会場：エル・おおさか南館１０階１０２３</a:t>
            </a:r>
            <a:endParaRPr kumimoji="1" lang="en-US" altLang="ja-JP" sz="1066" dirty="0"/>
          </a:p>
          <a:p>
            <a:r>
              <a:rPr kumimoji="1" lang="ja-JP" altLang="en-US" sz="1066" dirty="0"/>
              <a:t>定員：４８名</a:t>
            </a:r>
            <a:endParaRPr kumimoji="1" lang="en-US" altLang="ja-JP" sz="1066" dirty="0"/>
          </a:p>
          <a:p>
            <a:r>
              <a:rPr kumimoji="1" lang="ja-JP" altLang="en-US" sz="1066" dirty="0"/>
              <a:t>お問い合わせ先：大阪産業保健総合支援センター</a:t>
            </a:r>
          </a:p>
        </p:txBody>
      </p:sp>
      <p:sp>
        <p:nvSpPr>
          <p:cNvPr id="44" name="テキスト ボックス 43"/>
          <p:cNvSpPr txBox="1"/>
          <p:nvPr/>
        </p:nvSpPr>
        <p:spPr>
          <a:xfrm>
            <a:off x="696800" y="1066243"/>
            <a:ext cx="2657178" cy="279757"/>
          </a:xfrm>
          <a:prstGeom prst="rect">
            <a:avLst/>
          </a:prstGeom>
          <a:noFill/>
        </p:spPr>
        <p:txBody>
          <a:bodyPr wrap="square" rtlCol="0">
            <a:spAutoFit/>
          </a:bodyPr>
          <a:lstStyle/>
          <a:p>
            <a:r>
              <a:rPr kumimoji="1" lang="ja-JP" altLang="en-US" sz="1218" b="1" dirty="0"/>
              <a:t>大阪産業保健総合支援センター</a:t>
            </a:r>
            <a:r>
              <a:rPr kumimoji="1" lang="ja-JP" altLang="en-US" sz="1117" dirty="0"/>
              <a:t>主催</a:t>
            </a:r>
          </a:p>
        </p:txBody>
      </p:sp>
      <p:sp>
        <p:nvSpPr>
          <p:cNvPr id="45" name="テキスト ボックス 44"/>
          <p:cNvSpPr txBox="1"/>
          <p:nvPr/>
        </p:nvSpPr>
        <p:spPr>
          <a:xfrm>
            <a:off x="667934" y="3350918"/>
            <a:ext cx="2657178" cy="569553"/>
          </a:xfrm>
          <a:prstGeom prst="rect">
            <a:avLst/>
          </a:prstGeom>
          <a:noFill/>
        </p:spPr>
        <p:txBody>
          <a:bodyPr wrap="square" rtlCol="0">
            <a:spAutoFit/>
          </a:bodyPr>
          <a:lstStyle/>
          <a:p>
            <a:r>
              <a:rPr kumimoji="1" lang="ja-JP" altLang="en-US" sz="1015" b="1" dirty="0"/>
              <a:t>大阪労働局・大阪産業保健総合支援センター・大阪働き方改革推進支援賃金相談センター</a:t>
            </a:r>
            <a:r>
              <a:rPr kumimoji="1" lang="ja-JP" altLang="en-US" sz="1015" dirty="0"/>
              <a:t>主催</a:t>
            </a:r>
          </a:p>
        </p:txBody>
      </p:sp>
      <p:sp>
        <p:nvSpPr>
          <p:cNvPr id="46" name="テキスト ボックス 45"/>
          <p:cNvSpPr txBox="1"/>
          <p:nvPr/>
        </p:nvSpPr>
        <p:spPr>
          <a:xfrm>
            <a:off x="1431536" y="5632707"/>
            <a:ext cx="1347353" cy="284061"/>
          </a:xfrm>
          <a:prstGeom prst="rect">
            <a:avLst/>
          </a:prstGeom>
          <a:noFill/>
        </p:spPr>
        <p:txBody>
          <a:bodyPr wrap="square" rtlCol="0">
            <a:spAutoFit/>
          </a:bodyPr>
          <a:lstStyle/>
          <a:p>
            <a:r>
              <a:rPr kumimoji="1" lang="ja-JP" altLang="en-US" sz="1218" b="1" dirty="0"/>
              <a:t>大阪労働局</a:t>
            </a:r>
            <a:r>
              <a:rPr kumimoji="1" lang="ja-JP" altLang="en-US" sz="1117" dirty="0"/>
              <a:t>主催</a:t>
            </a:r>
          </a:p>
        </p:txBody>
      </p:sp>
      <p:sp>
        <p:nvSpPr>
          <p:cNvPr id="47" name="テキスト ボックス 46"/>
          <p:cNvSpPr txBox="1"/>
          <p:nvPr/>
        </p:nvSpPr>
        <p:spPr>
          <a:xfrm>
            <a:off x="655147" y="7935562"/>
            <a:ext cx="2657178" cy="569553"/>
          </a:xfrm>
          <a:prstGeom prst="rect">
            <a:avLst/>
          </a:prstGeom>
          <a:noFill/>
        </p:spPr>
        <p:txBody>
          <a:bodyPr wrap="square" rtlCol="0">
            <a:spAutoFit/>
          </a:bodyPr>
          <a:lstStyle/>
          <a:p>
            <a:r>
              <a:rPr kumimoji="1" lang="ja-JP" altLang="en-US" sz="1015" b="1" dirty="0"/>
              <a:t>大阪労働局・大阪産業保健総合支援センター・大阪働き方改革推進支援賃金相談センター</a:t>
            </a:r>
            <a:r>
              <a:rPr kumimoji="1" lang="ja-JP" altLang="en-US" sz="1015" dirty="0"/>
              <a:t>主催</a:t>
            </a:r>
          </a:p>
        </p:txBody>
      </p:sp>
      <p:sp>
        <p:nvSpPr>
          <p:cNvPr id="48" name="テキスト ボックス 47"/>
          <p:cNvSpPr txBox="1"/>
          <p:nvPr/>
        </p:nvSpPr>
        <p:spPr>
          <a:xfrm>
            <a:off x="3441454" y="6961275"/>
            <a:ext cx="3627013" cy="569683"/>
          </a:xfrm>
          <a:prstGeom prst="rect">
            <a:avLst/>
          </a:prstGeom>
          <a:noFill/>
        </p:spPr>
        <p:txBody>
          <a:bodyPr wrap="square" rtlCol="0">
            <a:spAutoFit/>
          </a:bodyPr>
          <a:lstStyle/>
          <a:p>
            <a:r>
              <a:rPr kumimoji="1" lang="ja-JP" altLang="en-US" sz="914" dirty="0"/>
              <a:t>会場：エル・おおさか本館５階視聴覚室</a:t>
            </a:r>
            <a:r>
              <a:rPr kumimoji="1" lang="ja-JP" altLang="en-US" sz="914" b="1" dirty="0"/>
              <a:t>（ＷＥＢ配信あり）</a:t>
            </a:r>
            <a:endParaRPr kumimoji="1" lang="en-US" altLang="ja-JP" sz="914" b="1" dirty="0"/>
          </a:p>
          <a:p>
            <a:r>
              <a:rPr kumimoji="1" lang="ja-JP" altLang="en-US" sz="1066" dirty="0"/>
              <a:t>定員：５０名</a:t>
            </a:r>
            <a:endParaRPr kumimoji="1" lang="en-US" altLang="ja-JP" sz="1066" dirty="0"/>
          </a:p>
          <a:p>
            <a:r>
              <a:rPr kumimoji="1" lang="ja-JP" altLang="en-US" sz="1066" dirty="0"/>
              <a:t>お問い合わせ先：大阪労働局職業安定課 </a:t>
            </a:r>
            <a:r>
              <a:rPr kumimoji="1" lang="en-US" altLang="ja-JP" sz="1066" dirty="0"/>
              <a:t>(06-4790-6300)</a:t>
            </a:r>
            <a:endParaRPr kumimoji="1" lang="ja-JP" altLang="en-US" sz="1066" dirty="0"/>
          </a:p>
        </p:txBody>
      </p:sp>
      <p:sp>
        <p:nvSpPr>
          <p:cNvPr id="49" name="テキスト ボックス 48"/>
          <p:cNvSpPr txBox="1"/>
          <p:nvPr/>
        </p:nvSpPr>
        <p:spPr>
          <a:xfrm>
            <a:off x="3546768" y="4527434"/>
            <a:ext cx="3582061" cy="593382"/>
          </a:xfrm>
          <a:prstGeom prst="rect">
            <a:avLst/>
          </a:prstGeom>
          <a:noFill/>
        </p:spPr>
        <p:txBody>
          <a:bodyPr wrap="square" rtlCol="0">
            <a:spAutoFit/>
          </a:bodyPr>
          <a:lstStyle/>
          <a:p>
            <a:r>
              <a:rPr kumimoji="1" lang="ja-JP" altLang="en-US" sz="1066" dirty="0"/>
              <a:t>会場：大阪府社会保険労務士会館　３階大会議室</a:t>
            </a:r>
            <a:endParaRPr kumimoji="1" lang="en-US" altLang="ja-JP" sz="1066" dirty="0"/>
          </a:p>
          <a:p>
            <a:r>
              <a:rPr kumimoji="1" lang="ja-JP" altLang="en-US" sz="1066" dirty="0"/>
              <a:t>定員：５０名　</a:t>
            </a:r>
            <a:r>
              <a:rPr kumimoji="1" lang="ja-JP" altLang="en-US" sz="1066" b="1" dirty="0"/>
              <a:t>（ＷＥＢ配信あり）</a:t>
            </a:r>
            <a:endParaRPr kumimoji="1" lang="en-US" altLang="ja-JP" sz="1066" dirty="0"/>
          </a:p>
          <a:p>
            <a:r>
              <a:rPr kumimoji="1" lang="ja-JP" altLang="en-US" sz="1066" dirty="0"/>
              <a:t>お問い合わせ先：大阪労働局健康課（</a:t>
            </a:r>
            <a:r>
              <a:rPr kumimoji="1" lang="en-US" altLang="ja-JP" sz="1066" dirty="0"/>
              <a:t>06-6949-6500</a:t>
            </a:r>
            <a:r>
              <a:rPr kumimoji="1" lang="ja-JP" altLang="en-US" sz="1066" dirty="0"/>
              <a:t>）</a:t>
            </a:r>
          </a:p>
        </p:txBody>
      </p:sp>
      <p:sp>
        <p:nvSpPr>
          <p:cNvPr id="52" name="テキスト ボックス 51"/>
          <p:cNvSpPr txBox="1"/>
          <p:nvPr/>
        </p:nvSpPr>
        <p:spPr>
          <a:xfrm>
            <a:off x="2878734" y="2301767"/>
            <a:ext cx="466025" cy="956444"/>
          </a:xfrm>
          <a:prstGeom prst="rect">
            <a:avLst/>
          </a:prstGeom>
          <a:noFill/>
        </p:spPr>
        <p:txBody>
          <a:bodyPr vert="eaVert" wrap="square" rtlCol="0">
            <a:spAutoFit/>
          </a:bodyPr>
          <a:lstStyle/>
          <a:p>
            <a:r>
              <a:rPr kumimoji="1" lang="ja-JP" altLang="en-US" sz="914" dirty="0"/>
              <a:t>詳細は</a:t>
            </a:r>
            <a:endParaRPr kumimoji="1" lang="en-US" altLang="ja-JP" sz="914" dirty="0"/>
          </a:p>
          <a:p>
            <a:r>
              <a:rPr kumimoji="1" lang="ja-JP" altLang="en-US" sz="914" dirty="0"/>
              <a:t>　こちら↓</a:t>
            </a:r>
          </a:p>
        </p:txBody>
      </p:sp>
      <p:sp>
        <p:nvSpPr>
          <p:cNvPr id="53" name="テキスト ボックス 52"/>
          <p:cNvSpPr txBox="1"/>
          <p:nvPr/>
        </p:nvSpPr>
        <p:spPr>
          <a:xfrm>
            <a:off x="791236" y="244204"/>
            <a:ext cx="6195523" cy="664674"/>
          </a:xfrm>
          <a:prstGeom prst="rect">
            <a:avLst/>
          </a:prstGeom>
          <a:noFill/>
        </p:spPr>
        <p:txBody>
          <a:bodyPr wrap="square" rtlCol="0">
            <a:spAutoFit/>
          </a:bodyPr>
          <a:lstStyle/>
          <a:p>
            <a:r>
              <a:rPr kumimoji="1" lang="en-US" altLang="ja-JP" sz="1218" dirty="0">
                <a:latin typeface="メイリオ" panose="020B0604030504040204" pitchFamily="50" charset="-128"/>
                <a:ea typeface="メイリオ" panose="020B0604030504040204" pitchFamily="50" charset="-128"/>
              </a:rPr>
              <a:t>10</a:t>
            </a:r>
            <a:r>
              <a:rPr kumimoji="1" lang="ja-JP" altLang="en-US" sz="1218" dirty="0">
                <a:latin typeface="メイリオ" panose="020B0604030504040204" pitchFamily="50" charset="-128"/>
                <a:ea typeface="メイリオ" panose="020B0604030504040204" pitchFamily="50" charset="-128"/>
              </a:rPr>
              <a:t>月</a:t>
            </a:r>
            <a:r>
              <a:rPr kumimoji="1" lang="en-US" altLang="ja-JP" sz="1218" dirty="0">
                <a:latin typeface="メイリオ" panose="020B0604030504040204" pitchFamily="50" charset="-128"/>
                <a:ea typeface="メイリオ" panose="020B0604030504040204" pitchFamily="50" charset="-128"/>
              </a:rPr>
              <a:t>1</a:t>
            </a:r>
            <a:r>
              <a:rPr kumimoji="1" lang="ja-JP" altLang="en-US" sz="1218" dirty="0">
                <a:latin typeface="メイリオ" panose="020B0604030504040204" pitchFamily="50" charset="-128"/>
                <a:ea typeface="メイリオ" panose="020B0604030504040204" pitchFamily="50" charset="-128"/>
              </a:rPr>
              <a:t>日～</a:t>
            </a:r>
            <a:r>
              <a:rPr kumimoji="1" lang="en-US" altLang="ja-JP" sz="1218" dirty="0">
                <a:latin typeface="メイリオ" panose="020B0604030504040204" pitchFamily="50" charset="-128"/>
                <a:ea typeface="メイリオ" panose="020B0604030504040204" pitchFamily="50" charset="-128"/>
              </a:rPr>
              <a:t>7</a:t>
            </a:r>
            <a:r>
              <a:rPr kumimoji="1" lang="ja-JP" altLang="en-US" sz="1218" dirty="0">
                <a:latin typeface="メイリオ" panose="020B0604030504040204" pitchFamily="50" charset="-128"/>
                <a:ea typeface="メイリオ" panose="020B0604030504040204" pitchFamily="50" charset="-128"/>
              </a:rPr>
              <a:t>日の</a:t>
            </a:r>
            <a:r>
              <a:rPr kumimoji="1" lang="zh-TW" altLang="en-US" sz="1218" dirty="0">
                <a:latin typeface="メイリオ" panose="020B0604030504040204" pitchFamily="50" charset="-128"/>
                <a:ea typeface="メイリオ" panose="020B0604030504040204" pitchFamily="50" charset="-128"/>
              </a:rPr>
              <a:t>全国労働衛生週間</a:t>
            </a:r>
            <a:r>
              <a:rPr kumimoji="1" lang="ja-JP" altLang="en-US" sz="1218" dirty="0">
                <a:latin typeface="メイリオ" panose="020B0604030504040204" pitchFamily="50" charset="-128"/>
                <a:ea typeface="メイリオ" panose="020B0604030504040204" pitchFamily="50" charset="-128"/>
              </a:rPr>
              <a:t>に合わせて、治療と仕事の両立支援に関する様々なセミナーが予定されています。ご都合の合う時間、興味のあるテーマがありましたらこの機会に是非ご参加ください。</a:t>
            </a:r>
            <a:endParaRPr kumimoji="1" lang="en-US" altLang="ja-JP" sz="1218"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3494252" y="6297695"/>
            <a:ext cx="3436062" cy="514372"/>
          </a:xfrm>
          <a:prstGeom prst="rect">
            <a:avLst/>
          </a:prstGeom>
          <a:noFill/>
        </p:spPr>
        <p:txBody>
          <a:bodyPr wrap="square" rtlCol="0">
            <a:spAutoFit/>
          </a:bodyPr>
          <a:lstStyle/>
          <a:p>
            <a:pPr defTabSz="464241">
              <a:defRPr/>
            </a:pPr>
            <a:r>
              <a:rPr kumimoji="1" lang="ja-JP" altLang="en-US" sz="914" dirty="0">
                <a:solidFill>
                  <a:prstClr val="black"/>
                </a:solidFill>
                <a:latin typeface="Calibri" panose="020F0502020204030204"/>
                <a:ea typeface="游ゴシック" panose="020B0400000000000000" pitchFamily="50" charset="-128"/>
              </a:rPr>
              <a:t>がん治療におけるキャリア豊富なドクター、保健師、ゲスト企業を迎え、社員が「がん」などの治療・療養が長期にわたる疾病を抱えた際にどう向き合っていくかを考えるセミナーです。</a:t>
            </a:r>
          </a:p>
        </p:txBody>
      </p:sp>
      <p:sp>
        <p:nvSpPr>
          <p:cNvPr id="41" name="正方形/長方形 40"/>
          <p:cNvSpPr/>
          <p:nvPr/>
        </p:nvSpPr>
        <p:spPr>
          <a:xfrm>
            <a:off x="3544710" y="8411938"/>
            <a:ext cx="3420501" cy="665129"/>
          </a:xfrm>
          <a:prstGeom prst="rect">
            <a:avLst/>
          </a:prstGeom>
        </p:spPr>
        <p:txBody>
          <a:bodyPr wrap="square">
            <a:spAutoFit/>
          </a:bodyPr>
          <a:lstStyle/>
          <a:p>
            <a:r>
              <a:rPr lang="ja-JP" altLang="en-US" sz="914" dirty="0"/>
              <a:t>このセミナーでは、治療と仕事の両立支援の意義や概要についての説明に加えて、産業保健総合支援センターによる支援の紹介、具体的な支援事例、利用のメリット等について説明します。（</a:t>
            </a:r>
            <a:r>
              <a:rPr lang="en-US" altLang="ja-JP" sz="914" b="1" dirty="0"/>
              <a:t>※10</a:t>
            </a:r>
            <a:r>
              <a:rPr lang="ja-JP" altLang="en-US" sz="914" b="1" dirty="0"/>
              <a:t>月</a:t>
            </a:r>
            <a:r>
              <a:rPr lang="en-US" altLang="ja-JP" sz="914" b="1" dirty="0"/>
              <a:t>4</a:t>
            </a:r>
            <a:r>
              <a:rPr lang="ja-JP" altLang="en-US" sz="914" b="1" dirty="0"/>
              <a:t>日のセミナーと内容は同じと</a:t>
            </a:r>
            <a:r>
              <a:rPr lang="ja-JP" altLang="en-US" sz="914" b="1"/>
              <a:t>なります。）</a:t>
            </a:r>
            <a:endParaRPr lang="ja-JP" altLang="en-US" sz="914" b="1" dirty="0"/>
          </a:p>
        </p:txBody>
      </p:sp>
      <p:sp>
        <p:nvSpPr>
          <p:cNvPr id="56" name="正方形/長方形 55"/>
          <p:cNvSpPr/>
          <p:nvPr/>
        </p:nvSpPr>
        <p:spPr>
          <a:xfrm>
            <a:off x="3588634" y="3814977"/>
            <a:ext cx="3420501" cy="665129"/>
          </a:xfrm>
          <a:prstGeom prst="rect">
            <a:avLst/>
          </a:prstGeom>
        </p:spPr>
        <p:txBody>
          <a:bodyPr wrap="square">
            <a:spAutoFit/>
          </a:bodyPr>
          <a:lstStyle/>
          <a:p>
            <a:r>
              <a:rPr lang="ja-JP" altLang="en-US" sz="914" dirty="0"/>
              <a:t>このセミナーでは、治療と仕事の両立支援の意義や概要についての説明に加えて、産業保健総合支援センターによる支援の紹介、具体的な支援事例、利用のメリット等について説明します。</a:t>
            </a:r>
          </a:p>
        </p:txBody>
      </p:sp>
      <p:sp>
        <p:nvSpPr>
          <p:cNvPr id="57" name="テキスト ボックス 56"/>
          <p:cNvSpPr txBox="1"/>
          <p:nvPr/>
        </p:nvSpPr>
        <p:spPr>
          <a:xfrm>
            <a:off x="3554477" y="9069935"/>
            <a:ext cx="3582061" cy="593382"/>
          </a:xfrm>
          <a:prstGeom prst="rect">
            <a:avLst/>
          </a:prstGeom>
          <a:noFill/>
        </p:spPr>
        <p:txBody>
          <a:bodyPr wrap="square" rtlCol="0">
            <a:spAutoFit/>
          </a:bodyPr>
          <a:lstStyle/>
          <a:p>
            <a:r>
              <a:rPr kumimoji="1" lang="ja-JP" altLang="en-US" sz="1066" dirty="0"/>
              <a:t>会場：大阪府社会保険労務士会館　３階大会議室</a:t>
            </a:r>
            <a:endParaRPr kumimoji="1" lang="en-US" altLang="ja-JP" sz="1066" dirty="0"/>
          </a:p>
          <a:p>
            <a:r>
              <a:rPr kumimoji="1" lang="ja-JP" altLang="en-US" sz="1066" dirty="0"/>
              <a:t>定員：５０名　</a:t>
            </a:r>
            <a:r>
              <a:rPr kumimoji="1" lang="ja-JP" altLang="en-US" sz="1066" b="1" dirty="0"/>
              <a:t>（ＷＥＢ配信あり）</a:t>
            </a:r>
            <a:endParaRPr kumimoji="1" lang="en-US" altLang="ja-JP" sz="1066" dirty="0"/>
          </a:p>
          <a:p>
            <a:r>
              <a:rPr kumimoji="1" lang="ja-JP" altLang="en-US" sz="1066" dirty="0"/>
              <a:t>お問い合わせ先：大阪労働局健康課（</a:t>
            </a:r>
            <a:r>
              <a:rPr kumimoji="1" lang="en-US" altLang="ja-JP" sz="1066" dirty="0"/>
              <a:t>06-6949-6500</a:t>
            </a:r>
            <a:r>
              <a:rPr kumimoji="1" lang="ja-JP" altLang="en-US" sz="1066" dirty="0"/>
              <a:t>）</a:t>
            </a:r>
          </a:p>
        </p:txBody>
      </p:sp>
      <p:pic>
        <p:nvPicPr>
          <p:cNvPr id="58" name="図 57">
            <a:extLst>
              <a:ext uri="{FF2B5EF4-FFF2-40B4-BE49-F238E27FC236}">
                <a16:creationId xmlns:a16="http://schemas.microsoft.com/office/drawing/2014/main" id="{67A31A9F-0E5A-AA5A-FFE1-D5D83F466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242525" y="4469441"/>
            <a:ext cx="663028" cy="663028"/>
          </a:xfrm>
          <a:prstGeom prst="rect">
            <a:avLst/>
          </a:prstGeom>
        </p:spPr>
      </p:pic>
      <p:sp>
        <p:nvSpPr>
          <p:cNvPr id="59" name="テキスト ボックス 58"/>
          <p:cNvSpPr txBox="1"/>
          <p:nvPr/>
        </p:nvSpPr>
        <p:spPr>
          <a:xfrm>
            <a:off x="2867241" y="4428008"/>
            <a:ext cx="466025" cy="956444"/>
          </a:xfrm>
          <a:prstGeom prst="rect">
            <a:avLst/>
          </a:prstGeom>
          <a:noFill/>
        </p:spPr>
        <p:txBody>
          <a:bodyPr vert="eaVert" wrap="square" rtlCol="0">
            <a:spAutoFit/>
          </a:bodyPr>
          <a:lstStyle/>
          <a:p>
            <a:r>
              <a:rPr kumimoji="1" lang="ja-JP" altLang="en-US" sz="914" dirty="0"/>
              <a:t>会場参加の詳細はこちら↓</a:t>
            </a:r>
          </a:p>
        </p:txBody>
      </p:sp>
      <p:pic>
        <p:nvPicPr>
          <p:cNvPr id="60" name="図 59">
            <a:extLst>
              <a:ext uri="{FF2B5EF4-FFF2-40B4-BE49-F238E27FC236}">
                <a16:creationId xmlns:a16="http://schemas.microsoft.com/office/drawing/2014/main" id="{D6B90A40-5F01-0DFB-62EA-5F5CA51FBF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202184" y="9038951"/>
            <a:ext cx="692958" cy="702545"/>
          </a:xfrm>
          <a:prstGeom prst="rect">
            <a:avLst/>
          </a:prstGeom>
        </p:spPr>
      </p:pic>
      <p:sp>
        <p:nvSpPr>
          <p:cNvPr id="61" name="テキスト ボックス 60"/>
          <p:cNvSpPr txBox="1"/>
          <p:nvPr/>
        </p:nvSpPr>
        <p:spPr>
          <a:xfrm>
            <a:off x="2864676" y="8991810"/>
            <a:ext cx="466025" cy="956444"/>
          </a:xfrm>
          <a:prstGeom prst="rect">
            <a:avLst/>
          </a:prstGeom>
          <a:noFill/>
        </p:spPr>
        <p:txBody>
          <a:bodyPr vert="eaVert" wrap="square" rtlCol="0">
            <a:spAutoFit/>
          </a:bodyPr>
          <a:lstStyle/>
          <a:p>
            <a:r>
              <a:rPr kumimoji="1" lang="ja-JP" altLang="en-US" sz="914" dirty="0"/>
              <a:t>会場傘下の詳細はこちら↓</a:t>
            </a:r>
          </a:p>
        </p:txBody>
      </p:sp>
      <p:pic>
        <p:nvPicPr>
          <p:cNvPr id="3" name="図 2"/>
          <p:cNvPicPr>
            <a:picLocks noChangeAspect="1"/>
          </p:cNvPicPr>
          <p:nvPr/>
        </p:nvPicPr>
        <p:blipFill>
          <a:blip r:embed="rId5"/>
          <a:stretch>
            <a:fillRect/>
          </a:stretch>
        </p:blipFill>
        <p:spPr>
          <a:xfrm>
            <a:off x="2242901" y="6845721"/>
            <a:ext cx="619032" cy="619032"/>
          </a:xfrm>
          <a:prstGeom prst="rect">
            <a:avLst/>
          </a:prstGeom>
        </p:spPr>
      </p:pic>
      <p:sp>
        <p:nvSpPr>
          <p:cNvPr id="50" name="テキスト ボックス 49"/>
          <p:cNvSpPr txBox="1"/>
          <p:nvPr/>
        </p:nvSpPr>
        <p:spPr>
          <a:xfrm>
            <a:off x="2781632" y="6708685"/>
            <a:ext cx="466025" cy="956444"/>
          </a:xfrm>
          <a:prstGeom prst="rect">
            <a:avLst/>
          </a:prstGeom>
          <a:noFill/>
        </p:spPr>
        <p:txBody>
          <a:bodyPr vert="eaVert" wrap="square" rtlCol="0">
            <a:spAutoFit/>
          </a:bodyPr>
          <a:lstStyle/>
          <a:p>
            <a:r>
              <a:rPr kumimoji="1" lang="ja-JP" altLang="en-US" sz="914" dirty="0"/>
              <a:t>会場参加の詳細はこちら↓</a:t>
            </a:r>
          </a:p>
        </p:txBody>
      </p:sp>
    </p:spTree>
    <p:extLst>
      <p:ext uri="{BB962C8B-B14F-4D97-AF65-F5344CB8AC3E}">
        <p14:creationId xmlns:p14="http://schemas.microsoft.com/office/powerpoint/2010/main" val="695080535"/>
      </p:ext>
    </p:extLst>
  </p:cSld>
  <p:clrMapOvr>
    <a:masterClrMapping/>
  </p:clrMapOvr>
</p:sld>
</file>

<file path=ppt/theme/theme1.xml><?xml version="1.0" encoding="utf-8"?>
<a:theme xmlns:a="http://schemas.openxmlformats.org/drawingml/2006/main" name="学生のチラシ 8.5 x 11">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
      <a:majorFont>
        <a:latin typeface="Impact"/>
        <a:ea typeface=""/>
        <a:cs typeface=""/>
      </a:majorFont>
      <a:minorFont>
        <a:latin typeface="Impac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udent_Flyer_Blue_TP103896073" id="{33D72318-77FC-41BD-88AD-A2A39508DB69}" vid="{646E93C4-781A-4158-8AE9-C2BD55F08A03}"/>
    </a:ext>
  </a:extLst>
</a:theme>
</file>

<file path=ppt/theme/theme2.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Description xmlns="1119c2e5-8fb9-4d5f-baf1-202c530f2c34" xsi:nil="true"/>
    <AssetExpire xmlns="1119c2e5-8fb9-4d5f-baf1-202c530f2c34">2029-01-01T08:00:00+00:00</AssetExpire>
    <CampaignTagsTaxHTField0 xmlns="1119c2e5-8fb9-4d5f-baf1-202c530f2c34">
      <Terms xmlns="http://schemas.microsoft.com/office/infopath/2007/PartnerControls"/>
    </CampaignTagsTaxHTField0>
    <IntlLangReviewDate xmlns="1119c2e5-8fb9-4d5f-baf1-202c530f2c34" xsi:nil="true"/>
    <TPFriendlyName xmlns="1119c2e5-8fb9-4d5f-baf1-202c530f2c34" xsi:nil="true"/>
    <IntlLangReview xmlns="1119c2e5-8fb9-4d5f-baf1-202c530f2c34">false</IntlLangReview>
    <LocLastLocAttemptVersionLookup xmlns="1119c2e5-8fb9-4d5f-baf1-202c530f2c34">256207</LocLastLocAttemptVersionLookup>
    <PolicheckWords xmlns="1119c2e5-8fb9-4d5f-baf1-202c530f2c34" xsi:nil="true"/>
    <SubmitterId xmlns="1119c2e5-8fb9-4d5f-baf1-202c530f2c34" xsi:nil="true"/>
    <AcquiredFrom xmlns="1119c2e5-8fb9-4d5f-baf1-202c530f2c34">Internal MS</AcquiredFrom>
    <EditorialStatus xmlns="1119c2e5-8fb9-4d5f-baf1-202c530f2c34">Complete</EditorialStatus>
    <Markets xmlns="1119c2e5-8fb9-4d5f-baf1-202c530f2c34"/>
    <OriginAsset xmlns="1119c2e5-8fb9-4d5f-baf1-202c530f2c34" xsi:nil="true"/>
    <AssetStart xmlns="1119c2e5-8fb9-4d5f-baf1-202c530f2c34">2012-11-22T06:20:00+00:00</AssetStart>
    <FriendlyTitle xmlns="1119c2e5-8fb9-4d5f-baf1-202c530f2c34" xsi:nil="true"/>
    <MarketSpecific xmlns="1119c2e5-8fb9-4d5f-baf1-202c530f2c34">false</MarketSpecific>
    <TPNamespace xmlns="1119c2e5-8fb9-4d5f-baf1-202c530f2c34" xsi:nil="true"/>
    <PublishStatusLookup xmlns="1119c2e5-8fb9-4d5f-baf1-202c530f2c34">
      <Value>654088</Value>
    </PublishStatusLookup>
    <APAuthor xmlns="1119c2e5-8fb9-4d5f-baf1-202c530f2c34">
      <UserInfo>
        <DisplayName>System Account</DisplayName>
        <AccountId>1073741823</AccountId>
        <AccountType/>
      </UserInfo>
    </APAuthor>
    <TPCommandLine xmlns="1119c2e5-8fb9-4d5f-baf1-202c530f2c34" xsi:nil="true"/>
    <IntlLangReviewer xmlns="1119c2e5-8fb9-4d5f-baf1-202c530f2c34" xsi:nil="true"/>
    <OpenTemplate xmlns="1119c2e5-8fb9-4d5f-baf1-202c530f2c34">true</OpenTemplate>
    <CSXSubmissionDate xmlns="1119c2e5-8fb9-4d5f-baf1-202c530f2c34" xsi:nil="true"/>
    <TaxCatchAll xmlns="1119c2e5-8fb9-4d5f-baf1-202c530f2c34"/>
    <Manager xmlns="1119c2e5-8fb9-4d5f-baf1-202c530f2c34" xsi:nil="true"/>
    <NumericId xmlns="1119c2e5-8fb9-4d5f-baf1-202c530f2c34" xsi:nil="true"/>
    <ParentAssetId xmlns="1119c2e5-8fb9-4d5f-baf1-202c530f2c34" xsi:nil="true"/>
    <OriginalSourceMarket xmlns="1119c2e5-8fb9-4d5f-baf1-202c530f2c34">english</OriginalSourceMarket>
    <ApprovalStatus xmlns="1119c2e5-8fb9-4d5f-baf1-202c530f2c34">InProgress</ApprovalStatus>
    <TPComponent xmlns="1119c2e5-8fb9-4d5f-baf1-202c530f2c34" xsi:nil="true"/>
    <EditorialTags xmlns="1119c2e5-8fb9-4d5f-baf1-202c530f2c34" xsi:nil="true"/>
    <TPExecutable xmlns="1119c2e5-8fb9-4d5f-baf1-202c530f2c34" xsi:nil="true"/>
    <TPLaunchHelpLink xmlns="1119c2e5-8fb9-4d5f-baf1-202c530f2c34" xsi:nil="true"/>
    <LocComments xmlns="1119c2e5-8fb9-4d5f-baf1-202c530f2c34" xsi:nil="true"/>
    <LocRecommendedHandoff xmlns="1119c2e5-8fb9-4d5f-baf1-202c530f2c34" xsi:nil="true"/>
    <SourceTitle xmlns="1119c2e5-8fb9-4d5f-baf1-202c530f2c34" xsi:nil="true"/>
    <CSXUpdate xmlns="1119c2e5-8fb9-4d5f-baf1-202c530f2c34">false</CSXUpdate>
    <IntlLocPriority xmlns="1119c2e5-8fb9-4d5f-baf1-202c530f2c34" xsi:nil="true"/>
    <UAProjectedTotalWords xmlns="1119c2e5-8fb9-4d5f-baf1-202c530f2c34" xsi:nil="true"/>
    <AssetType xmlns="1119c2e5-8fb9-4d5f-baf1-202c530f2c34">TP</AssetType>
    <MachineTranslated xmlns="1119c2e5-8fb9-4d5f-baf1-202c530f2c34">false</MachineTranslated>
    <OutputCachingOn xmlns="1119c2e5-8fb9-4d5f-baf1-202c530f2c34">true</OutputCachingOn>
    <TemplateStatus xmlns="1119c2e5-8fb9-4d5f-baf1-202c530f2c34">Complete</TemplateStatus>
    <IsSearchable xmlns="1119c2e5-8fb9-4d5f-baf1-202c530f2c34">true</IsSearchable>
    <ContentItem xmlns="1119c2e5-8fb9-4d5f-baf1-202c530f2c34" xsi:nil="true"/>
    <HandoffToMSDN xmlns="1119c2e5-8fb9-4d5f-baf1-202c530f2c34" xsi:nil="true"/>
    <ShowIn xmlns="1119c2e5-8fb9-4d5f-baf1-202c530f2c34">Show everywhere</ShowIn>
    <ThumbnailAssetId xmlns="1119c2e5-8fb9-4d5f-baf1-202c530f2c34" xsi:nil="true"/>
    <UALocComments xmlns="1119c2e5-8fb9-4d5f-baf1-202c530f2c34" xsi:nil="true"/>
    <UALocRecommendation xmlns="1119c2e5-8fb9-4d5f-baf1-202c530f2c34">Localize</UALocRecommendation>
    <LastModifiedDateTime xmlns="1119c2e5-8fb9-4d5f-baf1-202c530f2c34" xsi:nil="true"/>
    <LegacyData xmlns="1119c2e5-8fb9-4d5f-baf1-202c530f2c34" xsi:nil="true"/>
    <LocManualTestRequired xmlns="1119c2e5-8fb9-4d5f-baf1-202c530f2c34">false</LocManualTestRequired>
    <LocMarketGroupTiers2 xmlns="1119c2e5-8fb9-4d5f-baf1-202c530f2c34" xsi:nil="true"/>
    <ClipArtFilename xmlns="1119c2e5-8fb9-4d5f-baf1-202c530f2c34" xsi:nil="true"/>
    <TPApplication xmlns="1119c2e5-8fb9-4d5f-baf1-202c530f2c34" xsi:nil="true"/>
    <CSXHash xmlns="1119c2e5-8fb9-4d5f-baf1-202c530f2c34" xsi:nil="true"/>
    <DirectSourceMarket xmlns="1119c2e5-8fb9-4d5f-baf1-202c530f2c34">english</DirectSourceMarket>
    <PrimaryImageGen xmlns="1119c2e5-8fb9-4d5f-baf1-202c530f2c34">true</PrimaryImageGen>
    <PlannedPubDate xmlns="1119c2e5-8fb9-4d5f-baf1-202c530f2c34" xsi:nil="true"/>
    <CSXSubmissionMarket xmlns="1119c2e5-8fb9-4d5f-baf1-202c530f2c34" xsi:nil="true"/>
    <Downloads xmlns="1119c2e5-8fb9-4d5f-baf1-202c530f2c34">0</Downloads>
    <ArtSampleDocs xmlns="1119c2e5-8fb9-4d5f-baf1-202c530f2c34" xsi:nil="true"/>
    <TrustLevel xmlns="1119c2e5-8fb9-4d5f-baf1-202c530f2c34">1 Microsoft Managed Content</TrustLevel>
    <BlockPublish xmlns="1119c2e5-8fb9-4d5f-baf1-202c530f2c34">false</BlockPublish>
    <TPLaunchHelpLinkType xmlns="1119c2e5-8fb9-4d5f-baf1-202c530f2c34">Template</TPLaunchHelpLinkType>
    <LocalizationTagsTaxHTField0 xmlns="1119c2e5-8fb9-4d5f-baf1-202c530f2c34">
      <Terms xmlns="http://schemas.microsoft.com/office/infopath/2007/PartnerControls"/>
    </LocalizationTagsTaxHTField0>
    <BusinessGroup xmlns="1119c2e5-8fb9-4d5f-baf1-202c530f2c34" xsi:nil="true"/>
    <Providers xmlns="1119c2e5-8fb9-4d5f-baf1-202c530f2c34" xsi:nil="true"/>
    <TemplateTemplateType xmlns="1119c2e5-8fb9-4d5f-baf1-202c530f2c34">PowerPoint Presentation Template</TemplateTemplateType>
    <TimesCloned xmlns="1119c2e5-8fb9-4d5f-baf1-202c530f2c34" xsi:nil="true"/>
    <TPAppVersion xmlns="1119c2e5-8fb9-4d5f-baf1-202c530f2c34" xsi:nil="true"/>
    <VoteCount xmlns="1119c2e5-8fb9-4d5f-baf1-202c530f2c34" xsi:nil="true"/>
    <AverageRating xmlns="1119c2e5-8fb9-4d5f-baf1-202c530f2c34" xsi:nil="true"/>
    <FeatureTagsTaxHTField0 xmlns="1119c2e5-8fb9-4d5f-baf1-202c530f2c34">
      <Terms xmlns="http://schemas.microsoft.com/office/infopath/2007/PartnerControls"/>
    </FeatureTagsTaxHTField0>
    <Provider xmlns="1119c2e5-8fb9-4d5f-baf1-202c530f2c34" xsi:nil="true"/>
    <UACurrentWords xmlns="1119c2e5-8fb9-4d5f-baf1-202c530f2c34" xsi:nil="true"/>
    <AssetId xmlns="1119c2e5-8fb9-4d5f-baf1-202c530f2c34">TP103896073</AssetId>
    <TPClientViewer xmlns="1119c2e5-8fb9-4d5f-baf1-202c530f2c34" xsi:nil="true"/>
    <DSATActionTaken xmlns="1119c2e5-8fb9-4d5f-baf1-202c530f2c34" xsi:nil="true"/>
    <APEditor xmlns="1119c2e5-8fb9-4d5f-baf1-202c530f2c34">
      <UserInfo>
        <DisplayName/>
        <AccountId xsi:nil="true"/>
        <AccountType/>
      </UserInfo>
    </APEditor>
    <TPInstallLocation xmlns="1119c2e5-8fb9-4d5f-baf1-202c530f2c34" xsi:nil="true"/>
    <OOCacheId xmlns="1119c2e5-8fb9-4d5f-baf1-202c530f2c34" xsi:nil="true"/>
    <IsDeleted xmlns="1119c2e5-8fb9-4d5f-baf1-202c530f2c34">false</IsDeleted>
    <PublishTargets xmlns="1119c2e5-8fb9-4d5f-baf1-202c530f2c34">OfficeOnlineVNext</PublishTargets>
    <ApprovalLog xmlns="1119c2e5-8fb9-4d5f-baf1-202c530f2c34" xsi:nil="true"/>
    <BugNumber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LastHandOff xmlns="1119c2e5-8fb9-4d5f-baf1-202c530f2c34" xsi:nil="true"/>
    <Milestone xmlns="1119c2e5-8fb9-4d5f-baf1-202c530f2c34" xsi:nil="true"/>
    <OriginalRelease xmlns="1119c2e5-8fb9-4d5f-baf1-202c530f2c34">15</OriginalRelease>
    <RecommendationsModifier xmlns="1119c2e5-8fb9-4d5f-baf1-202c530f2c34" xsi:nil="true"/>
    <ScenarioTagsTaxHTField0 xmlns="1119c2e5-8fb9-4d5f-baf1-202c530f2c34">
      <Terms xmlns="http://schemas.microsoft.com/office/infopath/2007/PartnerControls"/>
    </ScenarioTagsTaxHTField0>
    <UANotes xmlns="1119c2e5-8fb9-4d5f-baf1-202c530f2c34" xsi:nil="true"/>
  </documentManagement>
</p:properties>
</file>

<file path=customXml/itemProps1.xml><?xml version="1.0" encoding="utf-8"?>
<ds:datastoreItem xmlns:ds="http://schemas.openxmlformats.org/officeDocument/2006/customXml" ds:itemID="{B068D2A4-75C8-4373-B884-E1D04C7C33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EAC694-BF20-4B7B-8617-712E6B957801}">
  <ds:schemaRefs>
    <ds:schemaRef ds:uri="http://schemas.microsoft.com/sharepoint/v3/contenttype/forms"/>
  </ds:schemaRefs>
</ds:datastoreItem>
</file>

<file path=customXml/itemProps3.xml><?xml version="1.0" encoding="utf-8"?>
<ds:datastoreItem xmlns:ds="http://schemas.openxmlformats.org/officeDocument/2006/customXml" ds:itemID="{F3269EC3-10DA-41C9-A35A-54576295A621}">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1119c2e5-8fb9-4d5f-baf1-202c530f2c3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96</TotalTime>
  <Words>524</Words>
  <Application>Microsoft Office PowerPoint</Application>
  <PresentationFormat>ユーザー設定</PresentationFormat>
  <Paragraphs>50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メイリオ</vt:lpstr>
      <vt:lpstr>Arial</vt:lpstr>
      <vt:lpstr>Calibri</vt:lpstr>
      <vt:lpstr>学生のチラシ 8.5 x 11</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永田庸子 大阪産保事務局</dc:creator>
  <cp:lastModifiedBy>加藤順子 大阪産保事務局</cp:lastModifiedBy>
  <cp:revision>15</cp:revision>
  <cp:lastPrinted>2024-09-18T04:16:31Z</cp:lastPrinted>
  <dcterms:created xsi:type="dcterms:W3CDTF">2024-07-31T07:01:07Z</dcterms:created>
  <dcterms:modified xsi:type="dcterms:W3CDTF">2024-09-18T05:54:05Z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HiddenCategoryTags">
    <vt:lpwstr/>
  </property>
  <property fmtid="{D5CDD505-2E9C-101B-9397-08002B2CF9AE}" pid="9" name="CategoryTags">
    <vt:lpwstr/>
  </property>
  <property fmtid="{D5CDD505-2E9C-101B-9397-08002B2CF9AE}" pid="10" name="CategoryTagsTaxHTField0">
    <vt:lpwstr/>
  </property>
  <property fmtid="{D5CDD505-2E9C-101B-9397-08002B2CF9AE}" pid="11" name="HiddenCategoryTagsTaxHTField0">
    <vt:lpwstr/>
  </property>
</Properties>
</file>